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8" r:id="rId3"/>
    <p:sldId id="263" r:id="rId4"/>
    <p:sldId id="286" r:id="rId5"/>
    <p:sldId id="287" r:id="rId6"/>
    <p:sldId id="259" r:id="rId7"/>
    <p:sldId id="260" r:id="rId8"/>
    <p:sldId id="265" r:id="rId9"/>
    <p:sldId id="261" r:id="rId10"/>
    <p:sldId id="264" r:id="rId11"/>
    <p:sldId id="267" r:id="rId12"/>
    <p:sldId id="266" r:id="rId13"/>
    <p:sldId id="268" r:id="rId14"/>
    <p:sldId id="269" r:id="rId15"/>
    <p:sldId id="270" r:id="rId16"/>
    <p:sldId id="271" r:id="rId17"/>
    <p:sldId id="272" r:id="rId18"/>
    <p:sldId id="274" r:id="rId19"/>
    <p:sldId id="273" r:id="rId20"/>
    <p:sldId id="275" r:id="rId21"/>
    <p:sldId id="277" r:id="rId22"/>
    <p:sldId id="276" r:id="rId23"/>
    <p:sldId id="278" r:id="rId24"/>
    <p:sldId id="280" r:id="rId25"/>
    <p:sldId id="282" r:id="rId26"/>
    <p:sldId id="283" r:id="rId27"/>
    <p:sldId id="288" r:id="rId28"/>
    <p:sldId id="284" r:id="rId29"/>
    <p:sldId id="285" r:id="rId30"/>
    <p:sldId id="289"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FECC6-8C43-9546-A924-1553703FD1DB}" v="2311" dt="2023-08-22T09:17:01.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81146"/>
  </p:normalViewPr>
  <p:slideViewPr>
    <p:cSldViewPr snapToGrid="0">
      <p:cViewPr varScale="1">
        <p:scale>
          <a:sx n="64" d="100"/>
          <a:sy n="64" d="100"/>
        </p:scale>
        <p:origin x="60"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4C1B-A05C-3240-A8E1-8A8361334AA4}" type="datetimeFigureOut">
              <a:rPr lang="en-US" smtClean="0"/>
              <a:t>8/29/2023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3849D-C08F-834A-8030-0593E701B61F}" type="slidenum">
              <a:rPr lang="en-US" smtClean="0"/>
              <a:t>‹#›</a:t>
            </a:fld>
            <a:endParaRPr lang="en-US"/>
          </a:p>
        </p:txBody>
      </p:sp>
    </p:spTree>
    <p:extLst>
      <p:ext uri="{BB962C8B-B14F-4D97-AF65-F5344CB8AC3E}">
        <p14:creationId xmlns:p14="http://schemas.microsoft.com/office/powerpoint/2010/main" val="113052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explain the sheer size of the solar system by comparing it to NUS – check this video out for more! https://</a:t>
            </a:r>
            <a:r>
              <a:rPr lang="en-US" dirty="0" err="1"/>
              <a:t>youtu.be</a:t>
            </a:r>
            <a:r>
              <a:rPr lang="en-US" dirty="0"/>
              <a:t>/PAyE6UgTsmY</a:t>
            </a:r>
          </a:p>
        </p:txBody>
      </p:sp>
      <p:sp>
        <p:nvSpPr>
          <p:cNvPr id="4" name="Slide Number Placeholder 3"/>
          <p:cNvSpPr>
            <a:spLocks noGrp="1"/>
          </p:cNvSpPr>
          <p:nvPr>
            <p:ph type="sldNum" sz="quarter" idx="5"/>
          </p:nvPr>
        </p:nvSpPr>
        <p:spPr/>
        <p:txBody>
          <a:bodyPr/>
          <a:lstStyle/>
          <a:p>
            <a:fld id="{D5E3849D-C08F-834A-8030-0593E701B61F}" type="slidenum">
              <a:rPr lang="en-US" smtClean="0"/>
              <a:t>12</a:t>
            </a:fld>
            <a:endParaRPr lang="en-US"/>
          </a:p>
        </p:txBody>
      </p:sp>
    </p:spTree>
    <p:extLst>
      <p:ext uri="{BB962C8B-B14F-4D97-AF65-F5344CB8AC3E}">
        <p14:creationId xmlns:p14="http://schemas.microsoft.com/office/powerpoint/2010/main" val="40332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students that you can’t exceed the speed of light!!</a:t>
            </a:r>
          </a:p>
          <a:p>
            <a:endParaRPr lang="en-US" dirty="0"/>
          </a:p>
        </p:txBody>
      </p:sp>
      <p:sp>
        <p:nvSpPr>
          <p:cNvPr id="4" name="Slide Number Placeholder 3"/>
          <p:cNvSpPr>
            <a:spLocks noGrp="1"/>
          </p:cNvSpPr>
          <p:nvPr>
            <p:ph type="sldNum" sz="quarter" idx="5"/>
          </p:nvPr>
        </p:nvSpPr>
        <p:spPr/>
        <p:txBody>
          <a:bodyPr/>
          <a:lstStyle/>
          <a:p>
            <a:fld id="{D5E3849D-C08F-834A-8030-0593E701B61F}" type="slidenum">
              <a:rPr lang="en-US" smtClean="0"/>
              <a:t>14</a:t>
            </a:fld>
            <a:endParaRPr lang="en-US"/>
          </a:p>
        </p:txBody>
      </p:sp>
    </p:spTree>
    <p:extLst>
      <p:ext uri="{BB962C8B-B14F-4D97-AF65-F5344CB8AC3E}">
        <p14:creationId xmlns:p14="http://schemas.microsoft.com/office/powerpoint/2010/main" val="615111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of galaxy collisions, compared with Hubble Space Telescope images</a:t>
            </a:r>
          </a:p>
        </p:txBody>
      </p:sp>
      <p:sp>
        <p:nvSpPr>
          <p:cNvPr id="4" name="Slide Number Placeholder 3"/>
          <p:cNvSpPr>
            <a:spLocks noGrp="1"/>
          </p:cNvSpPr>
          <p:nvPr>
            <p:ph type="sldNum" sz="quarter" idx="5"/>
          </p:nvPr>
        </p:nvSpPr>
        <p:spPr/>
        <p:txBody>
          <a:bodyPr/>
          <a:lstStyle/>
          <a:p>
            <a:fld id="{D5E3849D-C08F-834A-8030-0593E701B61F}" type="slidenum">
              <a:rPr lang="en-US" smtClean="0"/>
              <a:t>22</a:t>
            </a:fld>
            <a:endParaRPr lang="en-US"/>
          </a:p>
        </p:txBody>
      </p:sp>
    </p:spTree>
    <p:extLst>
      <p:ext uri="{BB962C8B-B14F-4D97-AF65-F5344CB8AC3E}">
        <p14:creationId xmlns:p14="http://schemas.microsoft.com/office/powerpoint/2010/main" val="252323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E3849D-C08F-834A-8030-0593E701B61F}" type="slidenum">
              <a:rPr lang="en-US" smtClean="0"/>
              <a:t>29</a:t>
            </a:fld>
            <a:endParaRPr lang="en-US"/>
          </a:p>
        </p:txBody>
      </p:sp>
    </p:spTree>
    <p:extLst>
      <p:ext uri="{BB962C8B-B14F-4D97-AF65-F5344CB8AC3E}">
        <p14:creationId xmlns:p14="http://schemas.microsoft.com/office/powerpoint/2010/main" val="2318851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20596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3788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8372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8868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2414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17349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15608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151766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23712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98386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8/29/2023</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88831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8/29/2023</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5561427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scaleofuniverse.com/en"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hyperlink" Target="https://www.wolframalpha.com/input?i=4.2+lightyears+%2F+100+years" TargetMode="Externa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0.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6.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0.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eamless Space Fly Through">
            <a:extLst>
              <a:ext uri="{FF2B5EF4-FFF2-40B4-BE49-F238E27FC236}">
                <a16:creationId xmlns:a16="http://schemas.microsoft.com/office/drawing/2014/main" id="{0F77C071-B2DF-7B5E-3F4A-835D61035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6050D9-36F3-8FA4-DB79-FDD96C1CAC65}"/>
              </a:ext>
            </a:extLst>
          </p:cNvPr>
          <p:cNvSpPr>
            <a:spLocks noGrp="1"/>
          </p:cNvSpPr>
          <p:nvPr>
            <p:ph type="ctrTitle"/>
          </p:nvPr>
        </p:nvSpPr>
        <p:spPr>
          <a:xfrm>
            <a:off x="1473390" y="1826096"/>
            <a:ext cx="3149221" cy="2142699"/>
          </a:xfrm>
        </p:spPr>
        <p:txBody>
          <a:bodyPr anchor="b">
            <a:normAutofit/>
          </a:bodyPr>
          <a:lstStyle/>
          <a:p>
            <a:pPr algn="ctr"/>
            <a:r>
              <a:rPr lang="en-US" sz="4000" dirty="0"/>
              <a:t>Discovering the Universe</a:t>
            </a:r>
          </a:p>
        </p:txBody>
      </p:sp>
      <p:sp>
        <p:nvSpPr>
          <p:cNvPr id="3" name="Subtitle 2">
            <a:extLst>
              <a:ext uri="{FF2B5EF4-FFF2-40B4-BE49-F238E27FC236}">
                <a16:creationId xmlns:a16="http://schemas.microsoft.com/office/drawing/2014/main" id="{09E5BC0F-E598-FCDE-9658-475D0B838A34}"/>
              </a:ext>
            </a:extLst>
          </p:cNvPr>
          <p:cNvSpPr>
            <a:spLocks noGrp="1"/>
          </p:cNvSpPr>
          <p:nvPr>
            <p:ph type="subTitle" idx="1"/>
          </p:nvPr>
        </p:nvSpPr>
        <p:spPr>
          <a:xfrm>
            <a:off x="1594514" y="4196605"/>
            <a:ext cx="2906973" cy="948601"/>
          </a:xfrm>
        </p:spPr>
        <p:txBody>
          <a:bodyPr anchor="t">
            <a:normAutofit/>
          </a:bodyPr>
          <a:lstStyle/>
          <a:p>
            <a:pPr algn="ctr"/>
            <a:r>
              <a:rPr lang="en-US" dirty="0"/>
              <a:t>The Universe</a:t>
            </a:r>
          </a:p>
          <a:p>
            <a:pPr algn="ctr"/>
            <a:r>
              <a:rPr lang="en-US" dirty="0"/>
              <a:t>IS #1</a:t>
            </a:r>
          </a:p>
        </p:txBody>
      </p:sp>
      <p:sp>
        <p:nvSpPr>
          <p:cNvPr id="13" name="Freeform: Shape 12">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301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160F-E8D9-CFDC-2EA7-B4F5A24BB670}"/>
              </a:ext>
            </a:extLst>
          </p:cNvPr>
          <p:cNvSpPr>
            <a:spLocks noGrp="1"/>
          </p:cNvSpPr>
          <p:nvPr>
            <p:ph type="title"/>
          </p:nvPr>
        </p:nvSpPr>
        <p:spPr>
          <a:xfrm>
            <a:off x="4332912" y="2792858"/>
            <a:ext cx="3526175" cy="1272284"/>
          </a:xfrm>
        </p:spPr>
        <p:txBody>
          <a:bodyPr>
            <a:noAutofit/>
          </a:bodyPr>
          <a:lstStyle/>
          <a:p>
            <a:pPr algn="ctr"/>
            <a:r>
              <a:rPr lang="en-US" sz="4000" dirty="0"/>
              <a:t>Group Discussions</a:t>
            </a:r>
          </a:p>
        </p:txBody>
      </p:sp>
      <p:sp>
        <p:nvSpPr>
          <p:cNvPr id="3" name="Text Placeholder 2">
            <a:extLst>
              <a:ext uri="{FF2B5EF4-FFF2-40B4-BE49-F238E27FC236}">
                <a16:creationId xmlns:a16="http://schemas.microsoft.com/office/drawing/2014/main" id="{13FD9B2C-3648-9F73-12F2-86083571F578}"/>
              </a:ext>
            </a:extLst>
          </p:cNvPr>
          <p:cNvSpPr>
            <a:spLocks noGrp="1"/>
          </p:cNvSpPr>
          <p:nvPr>
            <p:ph type="body" idx="1"/>
          </p:nvPr>
        </p:nvSpPr>
        <p:spPr>
          <a:xfrm>
            <a:off x="1081668" y="234176"/>
            <a:ext cx="4074687" cy="1753717"/>
          </a:xfrm>
        </p:spPr>
        <p:txBody>
          <a:bodyPr>
            <a:normAutofit fontScale="85000" lnSpcReduction="10000"/>
          </a:bodyPr>
          <a:lstStyle/>
          <a:p>
            <a:pPr algn="l"/>
            <a:r>
              <a:rPr lang="en-SG" b="0" i="0" u="none" strike="noStrike" dirty="0">
                <a:solidFill>
                  <a:srgbClr val="2F3348"/>
                </a:solidFill>
                <a:effectLst/>
                <a:latin typeface="Inter var"/>
              </a:rPr>
              <a:t>It takes 365 days for Earth to complete 1 revolution (2 </a:t>
            </a:r>
            <a:r>
              <a:rPr lang="el-GR" b="0" i="1" u="none" strike="noStrike" dirty="0">
                <a:solidFill>
                  <a:srgbClr val="2F3348"/>
                </a:solidFill>
                <a:effectLst/>
                <a:latin typeface="KaTeX_Math"/>
              </a:rPr>
              <a:t>π</a:t>
            </a:r>
            <a:r>
              <a:rPr lang="el-GR" b="0" i="0" u="none" strike="noStrike" dirty="0">
                <a:solidFill>
                  <a:srgbClr val="2F3348"/>
                </a:solidFill>
                <a:effectLst/>
                <a:latin typeface="Inter var"/>
              </a:rPr>
              <a:t> </a:t>
            </a:r>
            <a:r>
              <a:rPr lang="en-SG" b="0" i="0" u="none" strike="noStrike" dirty="0">
                <a:solidFill>
                  <a:srgbClr val="2F3348"/>
                </a:solidFill>
                <a:effectLst/>
                <a:latin typeface="Inter var"/>
              </a:rPr>
              <a:t>radians) around the Sun. What is the angular speed (rad/s) and speed (m/s) of Earth in the rest frame of the Sun?</a:t>
            </a:r>
          </a:p>
        </p:txBody>
      </p:sp>
      <p:sp>
        <p:nvSpPr>
          <p:cNvPr id="5" name="Folded Corner 4">
            <a:extLst>
              <a:ext uri="{FF2B5EF4-FFF2-40B4-BE49-F238E27FC236}">
                <a16:creationId xmlns:a16="http://schemas.microsoft.com/office/drawing/2014/main" id="{9E835808-EDAA-2DC4-5476-A4DFA6A4B874}"/>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3</a:t>
            </a:r>
          </a:p>
        </p:txBody>
      </p:sp>
      <p:sp>
        <p:nvSpPr>
          <p:cNvPr id="6" name="Text Placeholder 2">
            <a:extLst>
              <a:ext uri="{FF2B5EF4-FFF2-40B4-BE49-F238E27FC236}">
                <a16:creationId xmlns:a16="http://schemas.microsoft.com/office/drawing/2014/main" id="{247FA5D5-F581-D9C0-81CB-61ABC05CF543}"/>
              </a:ext>
            </a:extLst>
          </p:cNvPr>
          <p:cNvSpPr txBox="1">
            <a:spLocks/>
          </p:cNvSpPr>
          <p:nvPr/>
        </p:nvSpPr>
        <p:spPr>
          <a:xfrm>
            <a:off x="7859087" y="234175"/>
            <a:ext cx="4074687" cy="2000078"/>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000"/>
              </a:spcBef>
              <a:buSzPct val="150000"/>
              <a:buFont typeface="Goudy Old Style" panose="02020502050305020303" pitchFamily="18" charset="0"/>
              <a:buNone/>
              <a:defRPr sz="2400" kern="1200">
                <a:solidFill>
                  <a:schemeClr val="tx2"/>
                </a:solidFill>
                <a:latin typeface="+mn-lt"/>
                <a:ea typeface="+mn-ea"/>
                <a:cs typeface="+mn-cs"/>
              </a:defRPr>
            </a:lvl1pPr>
            <a:lvl2pPr marL="457200" indent="0" algn="l" defTabSz="914400" rtl="0" eaLnBrk="1" latinLnBrk="0" hangingPunct="1">
              <a:lnSpc>
                <a:spcPct val="110000"/>
              </a:lnSpc>
              <a:spcBef>
                <a:spcPts val="500"/>
              </a:spcBef>
              <a:buFontTx/>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SzPct val="150000"/>
              <a:buFont typeface="Goudy Old Style" panose="02020502050305020303" pitchFamily="18"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Tx/>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SzPct val="150000"/>
              <a:buFont typeface="Goudy Old Style" panose="02020502050305020303" pitchFamily="18"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SG" dirty="0">
                <a:solidFill>
                  <a:srgbClr val="2F3348"/>
                </a:solidFill>
                <a:latin typeface="Inter var"/>
              </a:rPr>
              <a:t>Suppose you want to reach Alpha Centauri (nearest star to us) in 100 years. How fast do we need to move? How about reaching Andromeda Galaxy (nearest galaxy to us) in 100 years?</a:t>
            </a:r>
          </a:p>
        </p:txBody>
      </p:sp>
      <p:sp>
        <p:nvSpPr>
          <p:cNvPr id="7" name="Folded Corner 6">
            <a:extLst>
              <a:ext uri="{FF2B5EF4-FFF2-40B4-BE49-F238E27FC236}">
                <a16:creationId xmlns:a16="http://schemas.microsoft.com/office/drawing/2014/main" id="{9E542102-C60D-C216-7A31-17D13203C29E}"/>
              </a:ext>
            </a:extLst>
          </p:cNvPr>
          <p:cNvSpPr/>
          <p:nvPr/>
        </p:nvSpPr>
        <p:spPr>
          <a:xfrm>
            <a:off x="6860944"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4</a:t>
            </a:r>
          </a:p>
        </p:txBody>
      </p:sp>
      <p:sp>
        <p:nvSpPr>
          <p:cNvPr id="12" name="Text Placeholder 2">
            <a:extLst>
              <a:ext uri="{FF2B5EF4-FFF2-40B4-BE49-F238E27FC236}">
                <a16:creationId xmlns:a16="http://schemas.microsoft.com/office/drawing/2014/main" id="{07C795CF-BA5A-E903-B224-DE41DC747EF6}"/>
              </a:ext>
            </a:extLst>
          </p:cNvPr>
          <p:cNvSpPr txBox="1">
            <a:spLocks/>
          </p:cNvSpPr>
          <p:nvPr/>
        </p:nvSpPr>
        <p:spPr>
          <a:xfrm>
            <a:off x="1081668" y="4802461"/>
            <a:ext cx="4074687" cy="1272283"/>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10000"/>
              </a:lnSpc>
              <a:spcBef>
                <a:spcPts val="1000"/>
              </a:spcBef>
              <a:buSzPct val="150000"/>
              <a:buFont typeface="Goudy Old Style" panose="02020502050305020303" pitchFamily="18" charset="0"/>
              <a:buNone/>
              <a:defRPr sz="2400" kern="1200">
                <a:solidFill>
                  <a:schemeClr val="tx2"/>
                </a:solidFill>
                <a:latin typeface="+mn-lt"/>
                <a:ea typeface="+mn-ea"/>
                <a:cs typeface="+mn-cs"/>
              </a:defRPr>
            </a:lvl1pPr>
            <a:lvl2pPr marL="457200" indent="0" algn="l" defTabSz="914400" rtl="0" eaLnBrk="1" latinLnBrk="0" hangingPunct="1">
              <a:lnSpc>
                <a:spcPct val="110000"/>
              </a:lnSpc>
              <a:spcBef>
                <a:spcPts val="500"/>
              </a:spcBef>
              <a:buFontTx/>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SzPct val="150000"/>
              <a:buFont typeface="Goudy Old Style" panose="02020502050305020303" pitchFamily="18"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Tx/>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SzPct val="150000"/>
              <a:buFont typeface="Goudy Old Style" panose="02020502050305020303" pitchFamily="18"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SG" b="0" i="0" u="none" strike="noStrike" dirty="0">
                <a:solidFill>
                  <a:srgbClr val="2F3348"/>
                </a:solidFill>
                <a:effectLst/>
                <a:latin typeface="Inter var"/>
              </a:rPr>
              <a:t>Find the Moon's and Sun' angular size at their respective minimum and maximum distance from Earth.</a:t>
            </a:r>
            <a:endParaRPr lang="en-SG" dirty="0">
              <a:solidFill>
                <a:srgbClr val="2F3348"/>
              </a:solidFill>
              <a:latin typeface="Inter var"/>
            </a:endParaRPr>
          </a:p>
        </p:txBody>
      </p:sp>
      <p:sp>
        <p:nvSpPr>
          <p:cNvPr id="13" name="Folded Corner 12">
            <a:extLst>
              <a:ext uri="{FF2B5EF4-FFF2-40B4-BE49-F238E27FC236}">
                <a16:creationId xmlns:a16="http://schemas.microsoft.com/office/drawing/2014/main" id="{D2B07B38-9F8A-2212-FE2A-18A1DF89BDD4}"/>
              </a:ext>
            </a:extLst>
          </p:cNvPr>
          <p:cNvSpPr/>
          <p:nvPr/>
        </p:nvSpPr>
        <p:spPr>
          <a:xfrm>
            <a:off x="285441" y="4802461"/>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5</a:t>
            </a:r>
          </a:p>
        </p:txBody>
      </p:sp>
      <p:sp>
        <p:nvSpPr>
          <p:cNvPr id="14" name="Text Placeholder 2">
            <a:extLst>
              <a:ext uri="{FF2B5EF4-FFF2-40B4-BE49-F238E27FC236}">
                <a16:creationId xmlns:a16="http://schemas.microsoft.com/office/drawing/2014/main" id="{F4429D58-1BF3-3D08-89DF-F530180B1A90}"/>
              </a:ext>
            </a:extLst>
          </p:cNvPr>
          <p:cNvSpPr txBox="1">
            <a:spLocks/>
          </p:cNvSpPr>
          <p:nvPr/>
        </p:nvSpPr>
        <p:spPr>
          <a:xfrm>
            <a:off x="8117313" y="4782016"/>
            <a:ext cx="4074687" cy="1272283"/>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SzPct val="150000"/>
              <a:buFont typeface="Goudy Old Style" panose="02020502050305020303" pitchFamily="18" charset="0"/>
              <a:buNone/>
              <a:defRPr sz="2400" kern="1200">
                <a:solidFill>
                  <a:schemeClr val="tx2"/>
                </a:solidFill>
                <a:latin typeface="+mn-lt"/>
                <a:ea typeface="+mn-ea"/>
                <a:cs typeface="+mn-cs"/>
              </a:defRPr>
            </a:lvl1pPr>
            <a:lvl2pPr marL="457200" indent="0" algn="l" defTabSz="914400" rtl="0" eaLnBrk="1" latinLnBrk="0" hangingPunct="1">
              <a:lnSpc>
                <a:spcPct val="110000"/>
              </a:lnSpc>
              <a:spcBef>
                <a:spcPts val="500"/>
              </a:spcBef>
              <a:buFontTx/>
              <a:buNone/>
              <a:defRPr sz="2000" kern="1200">
                <a:solidFill>
                  <a:schemeClr val="tx1">
                    <a:tint val="75000"/>
                  </a:schemeClr>
                </a:solidFill>
                <a:latin typeface="+mn-lt"/>
                <a:ea typeface="+mn-ea"/>
                <a:cs typeface="+mn-cs"/>
              </a:defRPr>
            </a:lvl2pPr>
            <a:lvl3pPr marL="914400" indent="0" algn="l" defTabSz="914400" rtl="0" eaLnBrk="1" latinLnBrk="0" hangingPunct="1">
              <a:lnSpc>
                <a:spcPct val="110000"/>
              </a:lnSpc>
              <a:spcBef>
                <a:spcPts val="500"/>
              </a:spcBef>
              <a:buSzPct val="150000"/>
              <a:buFont typeface="Goudy Old Style" panose="02020502050305020303" pitchFamily="18"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10000"/>
              </a:lnSpc>
              <a:spcBef>
                <a:spcPts val="500"/>
              </a:spcBef>
              <a:buFontTx/>
              <a:buNone/>
              <a:defRPr sz="1600" kern="1200">
                <a:solidFill>
                  <a:schemeClr val="tx1">
                    <a:tint val="75000"/>
                  </a:schemeClr>
                </a:solidFill>
                <a:latin typeface="+mn-lt"/>
                <a:ea typeface="+mn-ea"/>
                <a:cs typeface="+mn-cs"/>
              </a:defRPr>
            </a:lvl4pPr>
            <a:lvl5pPr marL="1828800" indent="0" algn="l" defTabSz="914400" rtl="0" eaLnBrk="1" latinLnBrk="0" hangingPunct="1">
              <a:lnSpc>
                <a:spcPct val="110000"/>
              </a:lnSpc>
              <a:spcBef>
                <a:spcPts val="500"/>
              </a:spcBef>
              <a:buSzPct val="150000"/>
              <a:buFont typeface="Goudy Old Style" panose="02020502050305020303" pitchFamily="18"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SG" b="0" i="0" u="none" strike="noStrike" dirty="0">
                <a:solidFill>
                  <a:srgbClr val="2F3348"/>
                </a:solidFill>
                <a:effectLst/>
                <a:latin typeface="Inter var"/>
              </a:rPr>
              <a:t>Will we crash with another galaxy?</a:t>
            </a:r>
            <a:endParaRPr lang="en-SG" dirty="0">
              <a:solidFill>
                <a:srgbClr val="2F3348"/>
              </a:solidFill>
              <a:latin typeface="Inter var"/>
            </a:endParaRPr>
          </a:p>
        </p:txBody>
      </p:sp>
      <p:sp>
        <p:nvSpPr>
          <p:cNvPr id="15" name="Folded Corner 14">
            <a:extLst>
              <a:ext uri="{FF2B5EF4-FFF2-40B4-BE49-F238E27FC236}">
                <a16:creationId xmlns:a16="http://schemas.microsoft.com/office/drawing/2014/main" id="{886DC052-C426-F2F0-157B-E1808288A18D}"/>
              </a:ext>
            </a:extLst>
          </p:cNvPr>
          <p:cNvSpPr/>
          <p:nvPr/>
        </p:nvSpPr>
        <p:spPr>
          <a:xfrm>
            <a:off x="7321086" y="478201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p:spTree>
    <p:extLst>
      <p:ext uri="{BB962C8B-B14F-4D97-AF65-F5344CB8AC3E}">
        <p14:creationId xmlns:p14="http://schemas.microsoft.com/office/powerpoint/2010/main" val="4008670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6988"/>
            <a:ext cx="8214179" cy="1482724"/>
          </a:xfrm>
        </p:spPr>
        <p:txBody>
          <a:bodyPr>
            <a:normAutofit fontScale="90000"/>
          </a:bodyPr>
          <a:lstStyle/>
          <a:p>
            <a:r>
              <a:rPr lang="en-SG" sz="2800" b="0" i="0" u="none" strike="noStrike" dirty="0">
                <a:solidFill>
                  <a:srgbClr val="2F3348"/>
                </a:solidFill>
                <a:effectLst/>
                <a:latin typeface="Inter var"/>
              </a:rPr>
              <a:t>It takes 365 days for Earth to complete 1 revolution (2 </a:t>
            </a:r>
            <a:r>
              <a:rPr lang="el-GR" sz="2800" b="0" i="1" u="none" strike="noStrike" dirty="0">
                <a:solidFill>
                  <a:srgbClr val="2F3348"/>
                </a:solidFill>
                <a:effectLst/>
                <a:latin typeface="KaTeX_Math"/>
              </a:rPr>
              <a:t>π</a:t>
            </a:r>
            <a:r>
              <a:rPr lang="el-GR" sz="2800" b="0" i="0" u="none" strike="noStrike" dirty="0">
                <a:solidFill>
                  <a:srgbClr val="2F3348"/>
                </a:solidFill>
                <a:effectLst/>
                <a:latin typeface="Inter var"/>
              </a:rPr>
              <a:t> </a:t>
            </a:r>
            <a:r>
              <a:rPr lang="en-SG" sz="2800" b="0" i="0" u="none" strike="noStrike" dirty="0">
                <a:solidFill>
                  <a:srgbClr val="2F3348"/>
                </a:solidFill>
                <a:effectLst/>
                <a:latin typeface="Inter var"/>
              </a:rPr>
              <a:t>radians) around the Sun. What is the angular speed (rad/s) and speed (m/s) of Earth in the rest frame of the Sun?</a:t>
            </a:r>
            <a:endParaRPr lang="en-US" sz="28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67C2635A-E6A3-BFD8-1392-E4C3C1265113}"/>
                  </a:ext>
                </a:extLst>
              </p:cNvPr>
              <p:cNvSpPr>
                <a:spLocks noGrp="1"/>
              </p:cNvSpPr>
              <p:nvPr>
                <p:ph type="body" idx="1"/>
              </p:nvPr>
            </p:nvSpPr>
            <p:spPr>
              <a:xfrm>
                <a:off x="285441" y="4087868"/>
                <a:ext cx="6611938" cy="2260600"/>
              </a:xfrm>
            </p:spPr>
            <p:txBody>
              <a:bodyPr>
                <a:normAutofit/>
              </a:bodyPr>
              <a:lstStyle/>
              <a:p>
                <a:r>
                  <a:rPr lang="en-US" dirty="0"/>
                  <a:t>One year = </a:t>
                </a:r>
                <a14:m>
                  <m:oMath xmlns:m="http://schemas.openxmlformats.org/officeDocument/2006/math">
                    <m:r>
                      <a:rPr lang="en-US" b="0" i="1" smtClean="0">
                        <a:latin typeface="Cambria Math" panose="02040503050406030204" pitchFamily="18" charset="0"/>
                      </a:rPr>
                      <m:t>60 ∗60 ∗24 ∗365=31536000</m:t>
                    </m:r>
                  </m:oMath>
                </a14:m>
                <a:endParaRPr lang="en-US" b="0" dirty="0"/>
              </a:p>
              <a:p>
                <a:r>
                  <a:rPr lang="en-US" dirty="0"/>
                  <a:t>Angular speed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31536000</m:t>
                        </m:r>
                      </m:den>
                    </m:f>
                    <m:r>
                      <a:rPr lang="en-US" b="0" i="1" smtClean="0">
                        <a:latin typeface="Cambria Math" panose="02040503050406030204" pitchFamily="18" charset="0"/>
                      </a:rPr>
                      <m:t>=0.0000001992</m:t>
                    </m:r>
                  </m:oMath>
                </a14:m>
                <a:r>
                  <a:rPr lang="en-US" b="0" dirty="0"/>
                  <a:t> rad/s</a:t>
                </a:r>
              </a:p>
              <a:p>
                <a:r>
                  <a:rPr lang="en-US" dirty="0"/>
                  <a:t>Speed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31536000</m:t>
                        </m:r>
                      </m:den>
                    </m:f>
                    <m:r>
                      <a:rPr lang="en-US" b="0" i="1" smtClean="0">
                        <a:latin typeface="Cambria Math" panose="02040503050406030204" pitchFamily="18" charset="0"/>
                      </a:rPr>
                      <m:t>∗1</m:t>
                    </m:r>
                    <m:r>
                      <a:rPr lang="en-US" b="0" i="1" smtClean="0">
                        <a:latin typeface="Cambria Math" panose="02040503050406030204" pitchFamily="18" charset="0"/>
                      </a:rPr>
                      <m:t>𝐴𝑈</m:t>
                    </m:r>
                  </m:oMath>
                </a14:m>
                <a:r>
                  <a:rPr lang="en-US" b="0" dirty="0"/>
                  <a:t> = 29.799km/s</a:t>
                </a:r>
              </a:p>
              <a:p>
                <a:endParaRPr lang="en-US" b="0" dirty="0"/>
              </a:p>
            </p:txBody>
          </p:sp>
        </mc:Choice>
        <mc:Fallback xmlns="">
          <p:sp>
            <p:nvSpPr>
              <p:cNvPr id="3" name="Text Placeholder 2">
                <a:extLst>
                  <a:ext uri="{FF2B5EF4-FFF2-40B4-BE49-F238E27FC236}">
                    <a16:creationId xmlns:a16="http://schemas.microsoft.com/office/drawing/2014/main" id="{67C2635A-E6A3-BFD8-1392-E4C3C1265113}"/>
                  </a:ext>
                </a:extLst>
              </p:cNvPr>
              <p:cNvSpPr>
                <a:spLocks noGrp="1" noRot="1" noChangeAspect="1" noMove="1" noResize="1" noEditPoints="1" noAdjustHandles="1" noChangeArrowheads="1" noChangeShapeType="1" noTextEdit="1"/>
              </p:cNvSpPr>
              <p:nvPr>
                <p:ph type="body" idx="1"/>
              </p:nvPr>
            </p:nvSpPr>
            <p:spPr>
              <a:xfrm>
                <a:off x="285441" y="4087868"/>
                <a:ext cx="6611938" cy="2260600"/>
              </a:xfrm>
              <a:blipFill>
                <a:blip r:embed="rId2"/>
                <a:stretch>
                  <a:fillRect l="-1476" t="-1351"/>
                </a:stretch>
              </a:blipFill>
            </p:spPr>
            <p:txBody>
              <a:bodyPr/>
              <a:lstStyle/>
              <a:p>
                <a:r>
                  <a:rPr lang="en-US">
                    <a:noFill/>
                  </a:rPr>
                  <a:t> </a:t>
                </a:r>
              </a:p>
            </p:txBody>
          </p:sp>
        </mc:Fallback>
      </mc:AlternateContent>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3</a:t>
            </a:r>
          </a:p>
        </p:txBody>
      </p:sp>
      <p:sp>
        <p:nvSpPr>
          <p:cNvPr id="7" name="TextBox 6">
            <a:extLst>
              <a:ext uri="{FF2B5EF4-FFF2-40B4-BE49-F238E27FC236}">
                <a16:creationId xmlns:a16="http://schemas.microsoft.com/office/drawing/2014/main" id="{7F291A6B-1C18-2E39-4269-2EC006DB63D1}"/>
              </a:ext>
            </a:extLst>
          </p:cNvPr>
          <p:cNvSpPr txBox="1"/>
          <p:nvPr/>
        </p:nvSpPr>
        <p:spPr>
          <a:xfrm>
            <a:off x="9172002" y="4925780"/>
            <a:ext cx="548154" cy="584775"/>
          </a:xfrm>
          <a:prstGeom prst="rect">
            <a:avLst/>
          </a:prstGeom>
          <a:noFill/>
        </p:spPr>
        <p:txBody>
          <a:bodyPr wrap="square" rtlCol="0">
            <a:spAutoFit/>
          </a:bodyPr>
          <a:lstStyle/>
          <a:p>
            <a:r>
              <a:rPr lang="en-US" sz="3200" dirty="0"/>
              <a:t>☀️</a:t>
            </a:r>
          </a:p>
        </p:txBody>
      </p:sp>
      <p:pic>
        <p:nvPicPr>
          <p:cNvPr id="8" name="Picture 7" descr="A planet earth from space&#10;&#10;Description automatically generated">
            <a:extLst>
              <a:ext uri="{FF2B5EF4-FFF2-40B4-BE49-F238E27FC236}">
                <a16:creationId xmlns:a16="http://schemas.microsoft.com/office/drawing/2014/main" id="{05733238-2C87-F4B4-2857-0009339C17BA}"/>
              </a:ext>
            </a:extLst>
          </p:cNvPr>
          <p:cNvPicPr>
            <a:picLocks noChangeAspect="1"/>
          </p:cNvPicPr>
          <p:nvPr/>
        </p:nvPicPr>
        <p:blipFill>
          <a:blip r:embed="rId3"/>
          <a:stretch>
            <a:fillRect/>
          </a:stretch>
        </p:blipFill>
        <p:spPr>
          <a:xfrm>
            <a:off x="10257987" y="3013853"/>
            <a:ext cx="815197" cy="815197"/>
          </a:xfrm>
          <a:prstGeom prst="rect">
            <a:avLst/>
          </a:prstGeom>
        </p:spPr>
      </p:pic>
      <p:cxnSp>
        <p:nvCxnSpPr>
          <p:cNvPr id="10" name="Straight Connector 9">
            <a:extLst>
              <a:ext uri="{FF2B5EF4-FFF2-40B4-BE49-F238E27FC236}">
                <a16:creationId xmlns:a16="http://schemas.microsoft.com/office/drawing/2014/main" id="{DFB7FB0D-1E4F-38C0-0117-91D0673D29D3}"/>
              </a:ext>
            </a:extLst>
          </p:cNvPr>
          <p:cNvCxnSpPr>
            <a:cxnSpLocks/>
          </p:cNvCxnSpPr>
          <p:nvPr/>
        </p:nvCxnSpPr>
        <p:spPr>
          <a:xfrm flipV="1">
            <a:off x="9446079" y="3429000"/>
            <a:ext cx="1219506" cy="1685925"/>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4C4B68E3-B587-53A8-50FF-9C26A046278F}"/>
              </a:ext>
            </a:extLst>
          </p:cNvPr>
          <p:cNvSpPr txBox="1"/>
          <p:nvPr/>
        </p:nvSpPr>
        <p:spPr>
          <a:xfrm>
            <a:off x="7275904" y="3504471"/>
            <a:ext cx="2779928" cy="923330"/>
          </a:xfrm>
          <a:prstGeom prst="rect">
            <a:avLst/>
          </a:prstGeom>
          <a:noFill/>
        </p:spPr>
        <p:txBody>
          <a:bodyPr wrap="none" rtlCol="0">
            <a:spAutoFit/>
          </a:bodyPr>
          <a:lstStyle/>
          <a:p>
            <a:r>
              <a:rPr lang="en-US" dirty="0"/>
              <a:t>Average Sun-Earth Distance:</a:t>
            </a:r>
          </a:p>
          <a:p>
            <a:r>
              <a:rPr lang="en-US" dirty="0"/>
              <a:t>1 Astronomical Unit</a:t>
            </a:r>
          </a:p>
          <a:p>
            <a:r>
              <a:rPr lang="en-US" dirty="0"/>
              <a:t>149 597 870.6km</a:t>
            </a:r>
          </a:p>
        </p:txBody>
      </p:sp>
      <p:sp>
        <p:nvSpPr>
          <p:cNvPr id="13" name="Cloud 12">
            <a:extLst>
              <a:ext uri="{FF2B5EF4-FFF2-40B4-BE49-F238E27FC236}">
                <a16:creationId xmlns:a16="http://schemas.microsoft.com/office/drawing/2014/main" id="{2088E5C8-C2F6-5B24-DE3E-6A7DC11F6975}"/>
              </a:ext>
            </a:extLst>
          </p:cNvPr>
          <p:cNvSpPr/>
          <p:nvPr/>
        </p:nvSpPr>
        <p:spPr>
          <a:xfrm>
            <a:off x="5500689" y="5392143"/>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Why don’t we feel it?</a:t>
            </a:r>
          </a:p>
        </p:txBody>
      </p:sp>
    </p:spTree>
    <p:extLst>
      <p:ext uri="{BB962C8B-B14F-4D97-AF65-F5344CB8AC3E}">
        <p14:creationId xmlns:p14="http://schemas.microsoft.com/office/powerpoint/2010/main" val="354361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repeatCount="3000" fill="hold" nodeType="clickEffect">
                                  <p:stCondLst>
                                    <p:cond delay="0"/>
                                  </p:stCondLst>
                                  <p:childTnLst>
                                    <p:animMotion origin="layout" path="M -0.10651 0.4801 C -0.18385 0.4801 -0.24675 0.37269 -0.24675 0.24005 C -0.24675 0.10741 -0.18385 -0.00023 -0.10651 -0.00023 C -0.02917 -0.00023 0.03333 0.10741 0.03333 0.24005 C 0.03333 0.37269 -0.02917 0.4801 -0.10651 0.4801 Z " pathEditMode="relative" rAng="10800000" ptsTypes="AAAAA">
                                      <p:cBhvr>
                                        <p:cTn id="6" dur="2000" fill="hold"/>
                                        <p:tgtEl>
                                          <p:spTgt spid="8"/>
                                        </p:tgtEl>
                                        <p:attrNameLst>
                                          <p:attrName>ppt_x</p:attrName>
                                          <p:attrName>ppt_y</p:attrName>
                                        </p:attrNameLst>
                                      </p:cBhvr>
                                      <p:rCtr x="-13" y="-24005"/>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1482724"/>
          </a:xfrm>
        </p:spPr>
        <p:txBody>
          <a:bodyPr>
            <a:normAutofit fontScale="90000"/>
          </a:bodyPr>
          <a:lstStyle/>
          <a:p>
            <a:r>
              <a:rPr lang="en-SG" sz="2800" dirty="0">
                <a:solidFill>
                  <a:srgbClr val="2F3348"/>
                </a:solidFill>
                <a:latin typeface="Inter var"/>
              </a:rPr>
              <a:t>Suppose you want to reach Alpha Centauri (nearest star to us) in 100 years. How fast do we need to move? How about reaching Andromeda Galaxy (nearest galaxy to us) in 100 years?</a:t>
            </a: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4</a:t>
            </a:r>
          </a:p>
        </p:txBody>
      </p:sp>
      <p:sp>
        <p:nvSpPr>
          <p:cNvPr id="15" name="Text Placeholder 14">
            <a:extLst>
              <a:ext uri="{FF2B5EF4-FFF2-40B4-BE49-F238E27FC236}">
                <a16:creationId xmlns:a16="http://schemas.microsoft.com/office/drawing/2014/main" id="{FA9E92FA-299B-B497-DFD8-064983DDACCB}"/>
              </a:ext>
            </a:extLst>
          </p:cNvPr>
          <p:cNvSpPr>
            <a:spLocks noGrp="1"/>
          </p:cNvSpPr>
          <p:nvPr>
            <p:ph type="body" idx="1"/>
          </p:nvPr>
        </p:nvSpPr>
        <p:spPr>
          <a:xfrm>
            <a:off x="2317750" y="3605988"/>
            <a:ext cx="8214179" cy="1151749"/>
          </a:xfrm>
        </p:spPr>
        <p:txBody>
          <a:bodyPr>
            <a:normAutofit/>
          </a:bodyPr>
          <a:lstStyle/>
          <a:p>
            <a:r>
              <a:rPr lang="en-US" dirty="0"/>
              <a:t>Let’s take a short time to explore!</a:t>
            </a:r>
          </a:p>
          <a:p>
            <a:r>
              <a:rPr lang="en-US" dirty="0">
                <a:hlinkClick r:id="rId3"/>
              </a:rPr>
              <a:t>Scale of the Universe</a:t>
            </a:r>
            <a:endParaRPr lang="en-US" dirty="0"/>
          </a:p>
        </p:txBody>
      </p:sp>
      <p:pic>
        <p:nvPicPr>
          <p:cNvPr id="17" name="Picture 16" descr="A white outline of a telescope&#10;&#10;Description automatically generated">
            <a:extLst>
              <a:ext uri="{FF2B5EF4-FFF2-40B4-BE49-F238E27FC236}">
                <a16:creationId xmlns:a16="http://schemas.microsoft.com/office/drawing/2014/main" id="{E4FE26E5-FFE8-E17A-1B6D-C0B060643BD3}"/>
              </a:ext>
            </a:extLst>
          </p:cNvPr>
          <p:cNvPicPr>
            <a:picLocks noChangeAspect="1"/>
          </p:cNvPicPr>
          <p:nvPr/>
        </p:nvPicPr>
        <p:blipFill>
          <a:blip r:embed="rId4"/>
          <a:stretch>
            <a:fillRect/>
          </a:stretch>
        </p:blipFill>
        <p:spPr>
          <a:xfrm>
            <a:off x="490538" y="3658378"/>
            <a:ext cx="1482723" cy="1482723"/>
          </a:xfrm>
          <a:prstGeom prst="rect">
            <a:avLst/>
          </a:prstGeom>
        </p:spPr>
      </p:pic>
    </p:spTree>
    <p:extLst>
      <p:ext uri="{BB962C8B-B14F-4D97-AF65-F5344CB8AC3E}">
        <p14:creationId xmlns:p14="http://schemas.microsoft.com/office/powerpoint/2010/main" val="2958364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1482724"/>
          </a:xfrm>
        </p:spPr>
        <p:txBody>
          <a:bodyPr>
            <a:normAutofit fontScale="90000"/>
          </a:bodyPr>
          <a:lstStyle/>
          <a:p>
            <a:r>
              <a:rPr lang="en-SG" sz="2800" dirty="0">
                <a:solidFill>
                  <a:srgbClr val="2F3348"/>
                </a:solidFill>
                <a:latin typeface="Inter var"/>
              </a:rPr>
              <a:t>Suppose you want to reach Alpha Centauri (nearest star to us) in 100 years. How fast do we need to move? How about reaching Andromeda Galaxy (nearest galaxy to us) in 100 years?</a:t>
            </a: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4</a:t>
            </a:r>
          </a:p>
        </p:txBody>
      </p:sp>
      <p:sp>
        <p:nvSpPr>
          <p:cNvPr id="5" name="Text Placeholder 4">
            <a:extLst>
              <a:ext uri="{FF2B5EF4-FFF2-40B4-BE49-F238E27FC236}">
                <a16:creationId xmlns:a16="http://schemas.microsoft.com/office/drawing/2014/main" id="{5DA2B73D-2C54-1207-3E2D-46F9A01522EC}"/>
              </a:ext>
            </a:extLst>
          </p:cNvPr>
          <p:cNvSpPr>
            <a:spLocks noGrp="1"/>
          </p:cNvSpPr>
          <p:nvPr>
            <p:ph type="body" idx="1"/>
          </p:nvPr>
        </p:nvSpPr>
        <p:spPr>
          <a:xfrm>
            <a:off x="903287" y="1966912"/>
            <a:ext cx="8214179" cy="793750"/>
          </a:xfrm>
        </p:spPr>
        <p:txBody>
          <a:bodyPr>
            <a:normAutofit fontScale="85000" lnSpcReduction="20000"/>
          </a:bodyPr>
          <a:lstStyle/>
          <a:p>
            <a:r>
              <a:rPr lang="en-US" dirty="0"/>
              <a:t>Alpha Centauri is 4.2 lightyears away.</a:t>
            </a:r>
          </a:p>
          <a:p>
            <a:r>
              <a:rPr lang="en-US" dirty="0"/>
              <a:t>Andromeda Galaxy is 2.5 million lightyears away</a:t>
            </a:r>
          </a:p>
        </p:txBody>
      </p:sp>
      <p:sp>
        <p:nvSpPr>
          <p:cNvPr id="6" name="Cloud 5">
            <a:extLst>
              <a:ext uri="{FF2B5EF4-FFF2-40B4-BE49-F238E27FC236}">
                <a16:creationId xmlns:a16="http://schemas.microsoft.com/office/drawing/2014/main" id="{A9DF92C4-F61B-D5C5-126D-CFAA74948BDC}"/>
              </a:ext>
            </a:extLst>
          </p:cNvPr>
          <p:cNvSpPr/>
          <p:nvPr/>
        </p:nvSpPr>
        <p:spPr>
          <a:xfrm>
            <a:off x="8743952" y="1890089"/>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is a lightyear?</a:t>
            </a:r>
          </a:p>
        </p:txBody>
      </p:sp>
      <p:pic>
        <p:nvPicPr>
          <p:cNvPr id="8" name="Graphic 7" descr="Torch outline">
            <a:extLst>
              <a:ext uri="{FF2B5EF4-FFF2-40B4-BE49-F238E27FC236}">
                <a16:creationId xmlns:a16="http://schemas.microsoft.com/office/drawing/2014/main" id="{126D855C-7500-7E1F-2FA6-D246C3B9D8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3952" y="2914307"/>
            <a:ext cx="1455284" cy="1455284"/>
          </a:xfrm>
          <a:prstGeom prst="rect">
            <a:avLst/>
          </a:prstGeom>
        </p:spPr>
      </p:pic>
    </p:spTree>
    <p:extLst>
      <p:ext uri="{BB962C8B-B14F-4D97-AF65-F5344CB8AC3E}">
        <p14:creationId xmlns:p14="http://schemas.microsoft.com/office/powerpoint/2010/main" val="1666562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1482724"/>
          </a:xfrm>
        </p:spPr>
        <p:txBody>
          <a:bodyPr>
            <a:normAutofit fontScale="90000"/>
          </a:bodyPr>
          <a:lstStyle/>
          <a:p>
            <a:r>
              <a:rPr lang="en-SG" sz="2800" dirty="0">
                <a:solidFill>
                  <a:srgbClr val="2F3348"/>
                </a:solidFill>
                <a:latin typeface="Inter var"/>
              </a:rPr>
              <a:t>Suppose you want to reach Alpha Centauri (nearest star to us) in 100 years. How fast do we need to move? How about reaching Andromeda Galaxy (nearest galaxy to us) in 100 years?</a:t>
            </a: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4</a:t>
            </a:r>
          </a:p>
        </p:txBody>
      </p:sp>
      <p:sp>
        <p:nvSpPr>
          <p:cNvPr id="5" name="Text Placeholder 4">
            <a:extLst>
              <a:ext uri="{FF2B5EF4-FFF2-40B4-BE49-F238E27FC236}">
                <a16:creationId xmlns:a16="http://schemas.microsoft.com/office/drawing/2014/main" id="{5DA2B73D-2C54-1207-3E2D-46F9A01522EC}"/>
              </a:ext>
            </a:extLst>
          </p:cNvPr>
          <p:cNvSpPr>
            <a:spLocks noGrp="1"/>
          </p:cNvSpPr>
          <p:nvPr>
            <p:ph type="body" idx="1"/>
          </p:nvPr>
        </p:nvSpPr>
        <p:spPr>
          <a:xfrm>
            <a:off x="903287" y="1966912"/>
            <a:ext cx="8214179" cy="793750"/>
          </a:xfrm>
        </p:spPr>
        <p:txBody>
          <a:bodyPr>
            <a:normAutofit fontScale="85000" lnSpcReduction="20000"/>
          </a:bodyPr>
          <a:lstStyle/>
          <a:p>
            <a:r>
              <a:rPr lang="en-US" dirty="0"/>
              <a:t>Alpha Centauri is 4.2 lightyears away.</a:t>
            </a:r>
          </a:p>
          <a:p>
            <a:r>
              <a:rPr lang="en-US" dirty="0"/>
              <a:t>Andromeda Galaxy is 2.5 million lightyears away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71D7151-622E-F3FB-951A-5B842F656F21}"/>
                  </a:ext>
                </a:extLst>
              </p:cNvPr>
              <p:cNvSpPr txBox="1"/>
              <p:nvPr/>
            </p:nvSpPr>
            <p:spPr>
              <a:xfrm>
                <a:off x="903287" y="3027783"/>
                <a:ext cx="3868880" cy="1902829"/>
              </a:xfrm>
              <a:prstGeom prst="rect">
                <a:avLst/>
              </a:prstGeom>
              <a:noFill/>
            </p:spPr>
            <p:txBody>
              <a:bodyPr wrap="none" rtlCol="0">
                <a:spAutoFit/>
              </a:bodyPr>
              <a:lstStyle/>
              <a:p>
                <a:r>
                  <a:rPr lang="en-US" b="0" dirty="0"/>
                  <a:t>Alpha Centauri:</a:t>
                </a:r>
              </a:p>
              <a:p>
                <a:endParaRPr lang="en-US" i="1" dirty="0">
                  <a:latin typeface="Cambria Math" panose="02040503050406030204" pitchFamily="18" charset="0"/>
                </a:endParaRPr>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 </m:t>
                        </m:r>
                        <m:r>
                          <a:rPr lang="en-US" b="0" i="1" smtClean="0">
                            <a:latin typeface="Cambria Math" panose="02040503050406030204" pitchFamily="18" charset="0"/>
                          </a:rPr>
                          <m:t>𝑙𝑖𝑔</m:t>
                        </m:r>
                        <m:r>
                          <a:rPr lang="en-US" b="0" i="1" smtClean="0">
                            <a:latin typeface="Cambria Math" panose="02040503050406030204" pitchFamily="18" charset="0"/>
                          </a:rPr>
                          <m:t>h</m:t>
                        </m:r>
                        <m:r>
                          <a:rPr lang="en-US" b="0" i="1" smtClean="0">
                            <a:latin typeface="Cambria Math" panose="02040503050406030204" pitchFamily="18" charset="0"/>
                          </a:rPr>
                          <m:t>𝑡𝑦𝑒𝑎𝑟𝑠</m:t>
                        </m:r>
                      </m:num>
                      <m:den>
                        <m:r>
                          <a:rPr lang="en-US" b="0" i="1" smtClean="0">
                            <a:latin typeface="Cambria Math" panose="02040503050406030204" pitchFamily="18" charset="0"/>
                          </a:rPr>
                          <m:t>100</m:t>
                        </m:r>
                        <m:r>
                          <a:rPr lang="en-US" b="0" i="1" smtClean="0">
                            <a:latin typeface="Cambria Math" panose="02040503050406030204" pitchFamily="18" charset="0"/>
                          </a:rPr>
                          <m:t> </m:t>
                        </m:r>
                        <m:r>
                          <a:rPr lang="en-US" b="0" i="1" smtClean="0">
                            <a:latin typeface="Cambria Math" panose="02040503050406030204" pitchFamily="18" charset="0"/>
                          </a:rPr>
                          <m:t>𝑦𝑒𝑎𝑟𝑠</m:t>
                        </m:r>
                      </m:den>
                    </m:f>
                  </m:oMath>
                </a14:m>
                <a:r>
                  <a:rPr lang="en-US" dirty="0"/>
                  <a:t> =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3</m:t>
                            </m:r>
                            <m:r>
                              <a:rPr lang="en-US" i="1">
                                <a:latin typeface="Cambria Math" panose="02040503050406030204" pitchFamily="18" charset="0"/>
                              </a:rPr>
                              <m:t>.</m:t>
                            </m:r>
                            <m:r>
                              <a:rPr lang="en-US" i="1">
                                <a:latin typeface="Cambria Math" panose="02040503050406030204" pitchFamily="18" charset="0"/>
                              </a:rPr>
                              <m:t>973</m:t>
                            </m:r>
                            <m:r>
                              <a:rPr lang="en-US" i="1">
                                <a:latin typeface="Cambria Math" panose="02040503050406030204" pitchFamily="18" charset="0"/>
                              </a:rPr>
                              <m:t>∗</m:t>
                            </m:r>
                            <m:r>
                              <a:rPr lang="en-US" b="0" i="1" smtClean="0">
                                <a:latin typeface="Cambria Math" panose="02040503050406030204" pitchFamily="18" charset="0"/>
                              </a:rPr>
                              <m:t>10</m:t>
                            </m:r>
                          </m:e>
                          <m:sup>
                            <m:r>
                              <a:rPr lang="en-US" b="0" i="1" smtClean="0">
                                <a:latin typeface="Cambria Math" panose="02040503050406030204" pitchFamily="18" charset="0"/>
                              </a:rPr>
                              <m:t>13</m:t>
                            </m:r>
                          </m:sup>
                        </m:sSup>
                        <m:r>
                          <a:rPr lang="en-US" b="0" i="1" smtClean="0">
                            <a:latin typeface="Cambria Math" panose="02040503050406030204" pitchFamily="18" charset="0"/>
                          </a:rPr>
                          <m:t>𝑘𝑚</m:t>
                        </m:r>
                      </m:num>
                      <m:den>
                        <m:r>
                          <a:rPr lang="en-US" b="0" i="1" smtClean="0">
                            <a:latin typeface="Cambria Math" panose="02040503050406030204" pitchFamily="18" charset="0"/>
                          </a:rPr>
                          <m:t>100</m:t>
                        </m:r>
                        <m:r>
                          <a:rPr lang="en-US" b="0" i="1" smtClean="0">
                            <a:latin typeface="Cambria Math" panose="02040503050406030204" pitchFamily="18" charset="0"/>
                          </a:rPr>
                          <m:t> </m:t>
                        </m:r>
                        <m:r>
                          <a:rPr lang="en-US" b="0" i="1" smtClean="0">
                            <a:latin typeface="Cambria Math" panose="02040503050406030204" pitchFamily="18" charset="0"/>
                          </a:rPr>
                          <m:t>𝑦𝑒𝑎𝑟𝑠</m:t>
                        </m:r>
                        <m:r>
                          <a:rPr lang="en-US" b="0" i="1" smtClean="0">
                            <a:latin typeface="Cambria Math" panose="02040503050406030204" pitchFamily="18" charset="0"/>
                          </a:rPr>
                          <m:t> ∗</m:t>
                        </m:r>
                        <m:r>
                          <a:rPr lang="en-US" b="0" i="1" smtClean="0">
                            <a:latin typeface="Cambria Math" panose="02040503050406030204" pitchFamily="18" charset="0"/>
                          </a:rPr>
                          <m:t>365</m:t>
                        </m:r>
                        <m:f>
                          <m:fPr>
                            <m:ctrlPr>
                              <a:rPr lang="en-US" b="0" i="1" smtClean="0">
                                <a:latin typeface="Cambria Math" panose="02040503050406030204" pitchFamily="18" charset="0"/>
                              </a:rPr>
                            </m:ctrlPr>
                          </m:fPr>
                          <m:num>
                            <m:r>
                              <a:rPr lang="en-US" b="0" i="1" smtClean="0">
                                <a:latin typeface="Cambria Math" panose="02040503050406030204" pitchFamily="18" charset="0"/>
                              </a:rPr>
                              <m:t>𝑑𝑎𝑦𝑠</m:t>
                            </m:r>
                          </m:num>
                          <m:den>
                            <m:r>
                              <a:rPr lang="en-US" b="0" i="1" smtClean="0">
                                <a:latin typeface="Cambria Math" panose="02040503050406030204" pitchFamily="18" charset="0"/>
                              </a:rPr>
                              <m:t>.</m:t>
                            </m:r>
                            <m:r>
                              <a:rPr lang="en-US" b="0" i="1" smtClean="0">
                                <a:latin typeface="Cambria Math" panose="02040503050406030204" pitchFamily="18" charset="0"/>
                              </a:rPr>
                              <m:t>𝑦𝑒𝑎𝑟</m:t>
                            </m:r>
                          </m:den>
                        </m:f>
                        <m:r>
                          <a:rPr lang="en-US" b="0" i="1" smtClean="0">
                            <a:latin typeface="Cambria Math" panose="02040503050406030204" pitchFamily="18" charset="0"/>
                          </a:rPr>
                          <m:t>∗</m:t>
                        </m:r>
                        <m:r>
                          <a:rPr lang="en-US" b="0" i="1" smtClean="0">
                            <a:latin typeface="Cambria Math" panose="02040503050406030204" pitchFamily="18" charset="0"/>
                          </a:rPr>
                          <m:t>24</m:t>
                        </m:r>
                        <m:f>
                          <m:fPr>
                            <m:ctrlPr>
                              <a:rPr lang="en-US" b="0" i="1" smtClean="0">
                                <a:latin typeface="Cambria Math" panose="02040503050406030204" pitchFamily="18" charset="0"/>
                              </a:rPr>
                            </m:ctrlPr>
                          </m:fPr>
                          <m:num>
                            <m:r>
                              <a:rPr lang="en-US" b="0" i="1" smtClean="0">
                                <a:latin typeface="Cambria Math" panose="02040503050406030204" pitchFamily="18" charset="0"/>
                              </a:rPr>
                              <m:t>h</m:t>
                            </m:r>
                            <m:r>
                              <a:rPr lang="en-US" b="0" i="1" smtClean="0">
                                <a:latin typeface="Cambria Math" panose="02040503050406030204" pitchFamily="18" charset="0"/>
                              </a:rPr>
                              <m:t>𝑜𝑢𝑟𝑠</m:t>
                            </m:r>
                          </m:num>
                          <m:den>
                            <m:r>
                              <a:rPr lang="en-US" b="0" i="1" smtClean="0">
                                <a:latin typeface="Cambria Math" panose="02040503050406030204" pitchFamily="18" charset="0"/>
                              </a:rPr>
                              <m:t>𝑑𝑎𝑦</m:t>
                            </m:r>
                          </m:den>
                        </m:f>
                      </m:den>
                    </m:f>
                  </m:oMath>
                </a14:m>
                <a:endParaRPr lang="en-US" b="0" dirty="0"/>
              </a:p>
              <a:p>
                <a:r>
                  <a:rPr lang="en-US" dirty="0"/>
                  <a:t>= </a:t>
                </a:r>
                <a14:m>
                  <m:oMath xmlns:m="http://schemas.openxmlformats.org/officeDocument/2006/math">
                    <m:r>
                      <a:rPr lang="en-US" b="0" i="1" smtClean="0">
                        <a:latin typeface="Cambria Math" panose="02040503050406030204" pitchFamily="18" charset="0"/>
                      </a:rPr>
                      <m:t>12600</m:t>
                    </m:r>
                    <m:f>
                      <m:fPr>
                        <m:ctrlPr>
                          <a:rPr lang="en-US" b="0" i="1" smtClean="0">
                            <a:latin typeface="Cambria Math" panose="02040503050406030204" pitchFamily="18" charset="0"/>
                          </a:rPr>
                        </m:ctrlPr>
                      </m:fPr>
                      <m:num>
                        <m:r>
                          <a:rPr lang="en-US" b="0" i="1" smtClean="0">
                            <a:latin typeface="Cambria Math" panose="02040503050406030204" pitchFamily="18" charset="0"/>
                          </a:rPr>
                          <m:t>𝑘𝑚</m:t>
                        </m:r>
                      </m:num>
                      <m:den>
                        <m:r>
                          <a:rPr lang="en-US" b="0" i="1" smtClean="0">
                            <a:latin typeface="Cambria Math" panose="02040503050406030204" pitchFamily="18" charset="0"/>
                          </a:rPr>
                          <m:t>𝑠</m:t>
                        </m:r>
                      </m:den>
                    </m:f>
                  </m:oMath>
                </a14:m>
                <a:endParaRPr lang="en-US" b="0" dirty="0"/>
              </a:p>
              <a:p>
                <a:r>
                  <a:rPr lang="en-US" dirty="0"/>
                  <a:t>(4.2% speed of light)</a:t>
                </a:r>
              </a:p>
            </p:txBody>
          </p:sp>
        </mc:Choice>
        <mc:Fallback xmlns="">
          <p:sp>
            <p:nvSpPr>
              <p:cNvPr id="3" name="TextBox 2">
                <a:extLst>
                  <a:ext uri="{FF2B5EF4-FFF2-40B4-BE49-F238E27FC236}">
                    <a16:creationId xmlns:a16="http://schemas.microsoft.com/office/drawing/2014/main" id="{871D7151-622E-F3FB-951A-5B842F656F21}"/>
                  </a:ext>
                </a:extLst>
              </p:cNvPr>
              <p:cNvSpPr txBox="1">
                <a:spLocks noRot="1" noChangeAspect="1" noMove="1" noResize="1" noEditPoints="1" noAdjustHandles="1" noChangeArrowheads="1" noChangeShapeType="1" noTextEdit="1"/>
              </p:cNvSpPr>
              <p:nvPr/>
            </p:nvSpPr>
            <p:spPr>
              <a:xfrm>
                <a:off x="903287" y="3027783"/>
                <a:ext cx="3868880" cy="1902829"/>
              </a:xfrm>
              <a:prstGeom prst="rect">
                <a:avLst/>
              </a:prstGeom>
              <a:blipFill>
                <a:blip r:embed="rId3"/>
                <a:stretch>
                  <a:fillRect l="-1311" t="-1325" b="-4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921B95-EF01-CB2A-2872-CA881B2AF346}"/>
                  </a:ext>
                </a:extLst>
              </p:cNvPr>
              <p:cNvSpPr txBox="1"/>
              <p:nvPr/>
            </p:nvSpPr>
            <p:spPr>
              <a:xfrm>
                <a:off x="5987905" y="3010674"/>
                <a:ext cx="4359399" cy="1902957"/>
              </a:xfrm>
              <a:prstGeom prst="rect">
                <a:avLst/>
              </a:prstGeom>
              <a:noFill/>
            </p:spPr>
            <p:txBody>
              <a:bodyPr wrap="none" rtlCol="0">
                <a:spAutoFit/>
              </a:bodyPr>
              <a:lstStyle/>
              <a:p>
                <a:r>
                  <a:rPr lang="en-US" b="0" dirty="0"/>
                  <a:t>Andromeda Galaxy:</a:t>
                </a:r>
              </a:p>
              <a:p>
                <a:endParaRPr lang="en-US" i="1" dirty="0">
                  <a:latin typeface="Cambria Math" panose="02040503050406030204" pitchFamily="18" charset="0"/>
                </a:endParaRPr>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2500000</m:t>
                        </m:r>
                        <m:r>
                          <a:rPr lang="en-US" b="0" i="1" smtClean="0">
                            <a:latin typeface="Cambria Math" panose="02040503050406030204" pitchFamily="18" charset="0"/>
                          </a:rPr>
                          <m:t>  </m:t>
                        </m:r>
                        <m:r>
                          <a:rPr lang="en-US" b="0" i="1" smtClean="0">
                            <a:latin typeface="Cambria Math" panose="02040503050406030204" pitchFamily="18" charset="0"/>
                          </a:rPr>
                          <m:t>𝑙𝑖𝑔</m:t>
                        </m:r>
                        <m:r>
                          <a:rPr lang="en-US" b="0" i="1" smtClean="0">
                            <a:latin typeface="Cambria Math" panose="02040503050406030204" pitchFamily="18" charset="0"/>
                          </a:rPr>
                          <m:t>h</m:t>
                        </m:r>
                        <m:r>
                          <a:rPr lang="en-US" b="0" i="1" smtClean="0">
                            <a:latin typeface="Cambria Math" panose="02040503050406030204" pitchFamily="18" charset="0"/>
                          </a:rPr>
                          <m:t>𝑡𝑦𝑒𝑎𝑟𝑠</m:t>
                        </m:r>
                      </m:num>
                      <m:den>
                        <m:r>
                          <a:rPr lang="en-US" b="0" i="1" smtClean="0">
                            <a:latin typeface="Cambria Math" panose="02040503050406030204" pitchFamily="18" charset="0"/>
                          </a:rPr>
                          <m:t>100</m:t>
                        </m:r>
                        <m:r>
                          <a:rPr lang="en-US" b="0" i="1" smtClean="0">
                            <a:latin typeface="Cambria Math" panose="02040503050406030204" pitchFamily="18" charset="0"/>
                          </a:rPr>
                          <m:t> </m:t>
                        </m:r>
                        <m:r>
                          <a:rPr lang="en-US" b="0" i="1" smtClean="0">
                            <a:latin typeface="Cambria Math" panose="02040503050406030204" pitchFamily="18" charset="0"/>
                          </a:rPr>
                          <m:t>𝑦𝑒𝑎𝑟𝑠</m:t>
                        </m:r>
                      </m:den>
                    </m:f>
                  </m:oMath>
                </a14:m>
                <a:r>
                  <a:rPr lang="en-US" dirty="0"/>
                  <a:t> = </a:t>
                </a:r>
                <a14:m>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365</m:t>
                            </m:r>
                            <m:r>
                              <a:rPr lang="en-US" i="1">
                                <a:latin typeface="Cambria Math" panose="02040503050406030204" pitchFamily="18" charset="0"/>
                              </a:rPr>
                              <m:t>∗</m:t>
                            </m:r>
                            <m:r>
                              <a:rPr lang="en-US" b="0" i="1" smtClean="0">
                                <a:latin typeface="Cambria Math" panose="02040503050406030204" pitchFamily="18" charset="0"/>
                              </a:rPr>
                              <m:t>10</m:t>
                            </m:r>
                          </m:e>
                          <m:sup>
                            <m:r>
                              <a:rPr lang="en-US" b="0" i="1" smtClean="0">
                                <a:latin typeface="Cambria Math" panose="02040503050406030204" pitchFamily="18" charset="0"/>
                              </a:rPr>
                              <m:t>19</m:t>
                            </m:r>
                          </m:sup>
                        </m:sSup>
                        <m:r>
                          <a:rPr lang="en-US" b="0" i="1" smtClean="0">
                            <a:latin typeface="Cambria Math" panose="02040503050406030204" pitchFamily="18" charset="0"/>
                          </a:rPr>
                          <m:t>𝑘𝑚</m:t>
                        </m:r>
                      </m:num>
                      <m:den>
                        <m:r>
                          <a:rPr lang="en-US" b="0" i="1" smtClean="0">
                            <a:latin typeface="Cambria Math" panose="02040503050406030204" pitchFamily="18" charset="0"/>
                          </a:rPr>
                          <m:t>100</m:t>
                        </m:r>
                        <m:r>
                          <a:rPr lang="en-US" b="0" i="1" smtClean="0">
                            <a:latin typeface="Cambria Math" panose="02040503050406030204" pitchFamily="18" charset="0"/>
                          </a:rPr>
                          <m:t> </m:t>
                        </m:r>
                        <m:r>
                          <a:rPr lang="en-US" b="0" i="1" smtClean="0">
                            <a:latin typeface="Cambria Math" panose="02040503050406030204" pitchFamily="18" charset="0"/>
                          </a:rPr>
                          <m:t>𝑦𝑒𝑎𝑟𝑠</m:t>
                        </m:r>
                        <m:r>
                          <a:rPr lang="en-US" b="0" i="1" smtClean="0">
                            <a:latin typeface="Cambria Math" panose="02040503050406030204" pitchFamily="18" charset="0"/>
                          </a:rPr>
                          <m:t> ∗</m:t>
                        </m:r>
                        <m:r>
                          <a:rPr lang="en-US" b="0" i="1" smtClean="0">
                            <a:latin typeface="Cambria Math" panose="02040503050406030204" pitchFamily="18" charset="0"/>
                          </a:rPr>
                          <m:t>365</m:t>
                        </m:r>
                        <m:f>
                          <m:fPr>
                            <m:ctrlPr>
                              <a:rPr lang="en-US" b="0" i="1" smtClean="0">
                                <a:latin typeface="Cambria Math" panose="02040503050406030204" pitchFamily="18" charset="0"/>
                              </a:rPr>
                            </m:ctrlPr>
                          </m:fPr>
                          <m:num>
                            <m:r>
                              <a:rPr lang="en-US" b="0" i="1" smtClean="0">
                                <a:latin typeface="Cambria Math" panose="02040503050406030204" pitchFamily="18" charset="0"/>
                              </a:rPr>
                              <m:t>𝑑𝑎𝑦𝑠</m:t>
                            </m:r>
                          </m:num>
                          <m:den>
                            <m:r>
                              <a:rPr lang="en-US" b="0" i="1" smtClean="0">
                                <a:latin typeface="Cambria Math" panose="02040503050406030204" pitchFamily="18" charset="0"/>
                              </a:rPr>
                              <m:t>.</m:t>
                            </m:r>
                            <m:r>
                              <a:rPr lang="en-US" b="0" i="1" smtClean="0">
                                <a:latin typeface="Cambria Math" panose="02040503050406030204" pitchFamily="18" charset="0"/>
                              </a:rPr>
                              <m:t>𝑦𝑒𝑎𝑟</m:t>
                            </m:r>
                          </m:den>
                        </m:f>
                        <m:r>
                          <a:rPr lang="en-US" b="0" i="1" smtClean="0">
                            <a:latin typeface="Cambria Math" panose="02040503050406030204" pitchFamily="18" charset="0"/>
                          </a:rPr>
                          <m:t>∗</m:t>
                        </m:r>
                        <m:r>
                          <a:rPr lang="en-US" b="0" i="1" smtClean="0">
                            <a:latin typeface="Cambria Math" panose="02040503050406030204" pitchFamily="18" charset="0"/>
                          </a:rPr>
                          <m:t>24</m:t>
                        </m:r>
                        <m:f>
                          <m:fPr>
                            <m:ctrlPr>
                              <a:rPr lang="en-US" b="0" i="1" smtClean="0">
                                <a:latin typeface="Cambria Math" panose="02040503050406030204" pitchFamily="18" charset="0"/>
                              </a:rPr>
                            </m:ctrlPr>
                          </m:fPr>
                          <m:num>
                            <m:r>
                              <a:rPr lang="en-US" b="0" i="1" smtClean="0">
                                <a:latin typeface="Cambria Math" panose="02040503050406030204" pitchFamily="18" charset="0"/>
                              </a:rPr>
                              <m:t>h</m:t>
                            </m:r>
                            <m:r>
                              <a:rPr lang="en-US" b="0" i="1" smtClean="0">
                                <a:latin typeface="Cambria Math" panose="02040503050406030204" pitchFamily="18" charset="0"/>
                              </a:rPr>
                              <m:t>𝑜𝑢𝑟𝑠</m:t>
                            </m:r>
                          </m:num>
                          <m:den>
                            <m:r>
                              <a:rPr lang="en-US" b="0" i="1" smtClean="0">
                                <a:latin typeface="Cambria Math" panose="02040503050406030204" pitchFamily="18" charset="0"/>
                              </a:rPr>
                              <m:t>𝑑𝑎𝑦</m:t>
                            </m:r>
                          </m:den>
                        </m:f>
                      </m:den>
                    </m:f>
                  </m:oMath>
                </a14:m>
                <a:endParaRPr lang="en-US" b="0" dirty="0"/>
              </a:p>
              <a:p>
                <a:r>
                  <a:rPr lang="en-US" dirty="0"/>
                  <a:t>= </a:t>
                </a:r>
                <a14:m>
                  <m:oMath xmlns:m="http://schemas.openxmlformats.org/officeDocument/2006/math">
                    <m:r>
                      <a:rPr lang="en-US" b="0" i="1" smtClean="0">
                        <a:latin typeface="Cambria Math" panose="02040503050406030204" pitchFamily="18" charset="0"/>
                      </a:rPr>
                      <m:t>7</m:t>
                    </m:r>
                    <m:r>
                      <a:rPr lang="en-US" b="0" i="1" smtClean="0">
                        <a:latin typeface="Cambria Math" panose="02040503050406030204" pitchFamily="18" charset="0"/>
                      </a:rPr>
                      <m:t> </m:t>
                    </m:r>
                    <m:r>
                      <a:rPr lang="en-US" b="0" i="1" smtClean="0">
                        <a:latin typeface="Cambria Math" panose="02040503050406030204" pitchFamily="18" charset="0"/>
                      </a:rPr>
                      <m:t>500</m:t>
                    </m:r>
                    <m:r>
                      <a:rPr lang="en-US" b="0" i="1" smtClean="0">
                        <a:latin typeface="Cambria Math" panose="02040503050406030204" pitchFamily="18" charset="0"/>
                      </a:rPr>
                      <m:t> </m:t>
                    </m:r>
                    <m:r>
                      <a:rPr lang="en-US" b="0" i="1" smtClean="0">
                        <a:latin typeface="Cambria Math" panose="02040503050406030204" pitchFamily="18" charset="0"/>
                      </a:rPr>
                      <m:t>000</m:t>
                    </m:r>
                    <m:r>
                      <a:rPr lang="en-US" b="0" i="1" smtClean="0">
                        <a:latin typeface="Cambria Math" panose="02040503050406030204" pitchFamily="18" charset="0"/>
                      </a:rPr>
                      <m:t> </m:t>
                    </m:r>
                    <m:r>
                      <a:rPr lang="en-US" b="0" i="1" smtClean="0">
                        <a:latin typeface="Cambria Math" panose="02040503050406030204" pitchFamily="18" charset="0"/>
                      </a:rPr>
                      <m:t>000</m:t>
                    </m:r>
                    <m:f>
                      <m:fPr>
                        <m:ctrlPr>
                          <a:rPr lang="en-US" b="0" i="1" smtClean="0">
                            <a:latin typeface="Cambria Math" panose="02040503050406030204" pitchFamily="18" charset="0"/>
                          </a:rPr>
                        </m:ctrlPr>
                      </m:fPr>
                      <m:num>
                        <m:r>
                          <a:rPr lang="en-US" b="0" i="1" smtClean="0">
                            <a:latin typeface="Cambria Math" panose="02040503050406030204" pitchFamily="18" charset="0"/>
                          </a:rPr>
                          <m:t>𝑘𝑚</m:t>
                        </m:r>
                      </m:num>
                      <m:den>
                        <m:r>
                          <a:rPr lang="en-US" b="0" i="1" smtClean="0">
                            <a:latin typeface="Cambria Math" panose="02040503050406030204" pitchFamily="18" charset="0"/>
                          </a:rPr>
                          <m:t>𝑠</m:t>
                        </m:r>
                      </m:den>
                    </m:f>
                  </m:oMath>
                </a14:m>
                <a:endParaRPr lang="en-US" b="0" dirty="0"/>
              </a:p>
              <a:p>
                <a:r>
                  <a:rPr lang="en-US" dirty="0"/>
                  <a:t>(25000x speed of light)</a:t>
                </a:r>
              </a:p>
            </p:txBody>
          </p:sp>
        </mc:Choice>
        <mc:Fallback xmlns="">
          <p:sp>
            <p:nvSpPr>
              <p:cNvPr id="7" name="TextBox 6">
                <a:extLst>
                  <a:ext uri="{FF2B5EF4-FFF2-40B4-BE49-F238E27FC236}">
                    <a16:creationId xmlns:a16="http://schemas.microsoft.com/office/drawing/2014/main" id="{77921B95-EF01-CB2A-2872-CA881B2AF346}"/>
                  </a:ext>
                </a:extLst>
              </p:cNvPr>
              <p:cNvSpPr txBox="1">
                <a:spLocks noRot="1" noChangeAspect="1" noMove="1" noResize="1" noEditPoints="1" noAdjustHandles="1" noChangeArrowheads="1" noChangeShapeType="1" noTextEdit="1"/>
              </p:cNvSpPr>
              <p:nvPr/>
            </p:nvSpPr>
            <p:spPr>
              <a:xfrm>
                <a:off x="5987905" y="3010674"/>
                <a:ext cx="4359399" cy="1902957"/>
              </a:xfrm>
              <a:prstGeom prst="rect">
                <a:avLst/>
              </a:prstGeom>
              <a:blipFill>
                <a:blip r:embed="rId4"/>
                <a:stretch>
                  <a:fillRect l="-1163" t="-2000" b="-5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93217DC-7662-1503-230E-B4850A97D61F}"/>
              </a:ext>
            </a:extLst>
          </p:cNvPr>
          <p:cNvSpPr txBox="1"/>
          <p:nvPr/>
        </p:nvSpPr>
        <p:spPr>
          <a:xfrm>
            <a:off x="1081668" y="5805055"/>
            <a:ext cx="4586768" cy="369332"/>
          </a:xfrm>
          <a:prstGeom prst="rect">
            <a:avLst/>
          </a:prstGeom>
          <a:noFill/>
        </p:spPr>
        <p:txBody>
          <a:bodyPr wrap="none" rtlCol="0">
            <a:spAutoFit/>
          </a:bodyPr>
          <a:lstStyle/>
          <a:p>
            <a:r>
              <a:rPr lang="en-US" dirty="0"/>
              <a:t>Pro tip! </a:t>
            </a:r>
            <a:r>
              <a:rPr lang="en-US" dirty="0" err="1"/>
              <a:t>Wolfram|Alpha</a:t>
            </a:r>
            <a:r>
              <a:rPr lang="en-US" dirty="0"/>
              <a:t> can be your best friend!</a:t>
            </a:r>
          </a:p>
        </p:txBody>
      </p:sp>
      <p:pic>
        <p:nvPicPr>
          <p:cNvPr id="11" name="Graphic 10">
            <a:hlinkClick r:id="rId5"/>
            <a:extLst>
              <a:ext uri="{FF2B5EF4-FFF2-40B4-BE49-F238E27FC236}">
                <a16:creationId xmlns:a16="http://schemas.microsoft.com/office/drawing/2014/main" id="{E608C8BD-916D-DA91-D820-131834A55D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36860" y="5498904"/>
            <a:ext cx="1096320" cy="1124920"/>
          </a:xfrm>
          <a:prstGeom prst="rect">
            <a:avLst/>
          </a:prstGeom>
        </p:spPr>
      </p:pic>
    </p:spTree>
    <p:extLst>
      <p:ext uri="{BB962C8B-B14F-4D97-AF65-F5344CB8AC3E}">
        <p14:creationId xmlns:p14="http://schemas.microsoft.com/office/powerpoint/2010/main" val="1519498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1482724"/>
          </a:xfrm>
        </p:spPr>
        <p:txBody>
          <a:bodyPr>
            <a:normAutofit/>
          </a:bodyPr>
          <a:lstStyle/>
          <a:p>
            <a:r>
              <a:rPr lang="en-SG" sz="2400" b="0" i="0" u="none" strike="noStrike" dirty="0">
                <a:solidFill>
                  <a:srgbClr val="2F3348"/>
                </a:solidFill>
                <a:effectLst/>
                <a:latin typeface="Inter var"/>
              </a:rPr>
              <a:t>Find the Moon's and Sun' angular size at their respective minimum and maximum distance from Earth.</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5</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DA2B73D-2C54-1207-3E2D-46F9A01522EC}"/>
                  </a:ext>
                </a:extLst>
              </p:cNvPr>
              <p:cNvSpPr>
                <a:spLocks noGrp="1"/>
              </p:cNvSpPr>
              <p:nvPr>
                <p:ph type="body" idx="1"/>
              </p:nvPr>
            </p:nvSpPr>
            <p:spPr>
              <a:xfrm>
                <a:off x="903287" y="1966911"/>
                <a:ext cx="8214179" cy="2402679"/>
              </a:xfrm>
            </p:spPr>
            <p:txBody>
              <a:bodyPr>
                <a:normAutofit/>
              </a:bodyPr>
              <a:lstStyle/>
              <a:p>
                <a:r>
                  <a:rPr lang="en-US" dirty="0"/>
                  <a:t>Moon Diameter:		3,478.3km</a:t>
                </a:r>
              </a:p>
              <a:p>
                <a:r>
                  <a:rPr lang="en-US" dirty="0"/>
                  <a:t>Moon Minimum Distance:	363,300km</a:t>
                </a:r>
              </a:p>
              <a:p>
                <a:r>
                  <a:rPr lang="en-US" dirty="0"/>
                  <a:t>Sun Diameter:			1,392,700km</a:t>
                </a:r>
              </a:p>
              <a:p>
                <a:r>
                  <a:rPr lang="en-US" dirty="0"/>
                  <a:t>Sun Maximum Distance:	</a:t>
                </a:r>
                <a14:m>
                  <m:oMath xmlns:m="http://schemas.openxmlformats.org/officeDocument/2006/math">
                    <m:r>
                      <a:rPr lang="en-US" b="0" i="1" smtClean="0">
                        <a:latin typeface="Cambria Math" panose="02040503050406030204" pitchFamily="18" charset="0"/>
                      </a:rPr>
                      <m:t>152</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km</a:t>
                </a:r>
              </a:p>
            </p:txBody>
          </p:sp>
        </mc:Choice>
        <mc:Fallback xmlns="">
          <p:sp>
            <p:nvSpPr>
              <p:cNvPr id="5" name="Text Placeholder 4">
                <a:extLst>
                  <a:ext uri="{FF2B5EF4-FFF2-40B4-BE49-F238E27FC236}">
                    <a16:creationId xmlns:a16="http://schemas.microsoft.com/office/drawing/2014/main" id="{5DA2B73D-2C54-1207-3E2D-46F9A01522EC}"/>
                  </a:ext>
                </a:extLst>
              </p:cNvPr>
              <p:cNvSpPr>
                <a:spLocks noGrp="1" noRot="1" noChangeAspect="1" noMove="1" noResize="1" noEditPoints="1" noAdjustHandles="1" noChangeArrowheads="1" noChangeShapeType="1" noTextEdit="1"/>
              </p:cNvSpPr>
              <p:nvPr>
                <p:ph type="body" idx="1"/>
              </p:nvPr>
            </p:nvSpPr>
            <p:spPr>
              <a:xfrm>
                <a:off x="903287" y="1966911"/>
                <a:ext cx="8214179" cy="2402679"/>
              </a:xfrm>
              <a:blipFill>
                <a:blip r:embed="rId2"/>
                <a:stretch>
                  <a:fillRect l="-1235" t="-1579"/>
                </a:stretch>
              </a:blipFill>
            </p:spPr>
            <p:txBody>
              <a:bodyPr/>
              <a:lstStyle/>
              <a:p>
                <a:r>
                  <a:rPr lang="en-US">
                    <a:noFill/>
                  </a:rPr>
                  <a:t> </a:t>
                </a:r>
              </a:p>
            </p:txBody>
          </p:sp>
        </mc:Fallback>
      </mc:AlternateContent>
      <p:pic>
        <p:nvPicPr>
          <p:cNvPr id="11" name="Graphic 10" descr="Eye with solid fill">
            <a:extLst>
              <a:ext uri="{FF2B5EF4-FFF2-40B4-BE49-F238E27FC236}">
                <a16:creationId xmlns:a16="http://schemas.microsoft.com/office/drawing/2014/main" id="{8B7CEF06-FBB6-A099-7B2F-BF151614C7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364" y="4839424"/>
            <a:ext cx="914400" cy="914400"/>
          </a:xfrm>
          <a:prstGeom prst="rect">
            <a:avLst/>
          </a:prstGeom>
        </p:spPr>
      </p:pic>
      <p:pic>
        <p:nvPicPr>
          <p:cNvPr id="13" name="Picture 12" descr="A full moon with dark spots&#10;&#10;Description automatically generated">
            <a:extLst>
              <a:ext uri="{FF2B5EF4-FFF2-40B4-BE49-F238E27FC236}">
                <a16:creationId xmlns:a16="http://schemas.microsoft.com/office/drawing/2014/main" id="{A4BA6364-986F-9532-54A8-D41E0A752321}"/>
              </a:ext>
            </a:extLst>
          </p:cNvPr>
          <p:cNvPicPr>
            <a:picLocks noChangeAspect="1"/>
          </p:cNvPicPr>
          <p:nvPr/>
        </p:nvPicPr>
        <p:blipFill>
          <a:blip r:embed="rId5"/>
          <a:stretch>
            <a:fillRect/>
          </a:stretch>
        </p:blipFill>
        <p:spPr>
          <a:xfrm>
            <a:off x="9293660" y="4095285"/>
            <a:ext cx="2402679" cy="2402679"/>
          </a:xfrm>
          <a:prstGeom prst="rect">
            <a:avLst/>
          </a:prstGeom>
        </p:spPr>
      </p:pic>
      <p:cxnSp>
        <p:nvCxnSpPr>
          <p:cNvPr id="15" name="Straight Arrow Connector 14">
            <a:extLst>
              <a:ext uri="{FF2B5EF4-FFF2-40B4-BE49-F238E27FC236}">
                <a16:creationId xmlns:a16="http://schemas.microsoft.com/office/drawing/2014/main" id="{7CC60ECB-40AC-DA0F-9423-BDE68E365F15}"/>
              </a:ext>
            </a:extLst>
          </p:cNvPr>
          <p:cNvCxnSpPr/>
          <p:nvPr/>
        </p:nvCxnSpPr>
        <p:spPr>
          <a:xfrm>
            <a:off x="4243388" y="5629275"/>
            <a:ext cx="625161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DB83675-FDF6-2316-C749-AEC55EB2E630}"/>
              </a:ext>
            </a:extLst>
          </p:cNvPr>
          <p:cNvCxnSpPr>
            <a:cxnSpLocks/>
          </p:cNvCxnSpPr>
          <p:nvPr/>
        </p:nvCxnSpPr>
        <p:spPr>
          <a:xfrm>
            <a:off x="10494999" y="4243388"/>
            <a:ext cx="0" cy="19859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6CB38BC-5286-D811-55D5-1B8B581BB5EE}"/>
              </a:ext>
            </a:extLst>
          </p:cNvPr>
          <p:cNvSpPr txBox="1"/>
          <p:nvPr/>
        </p:nvSpPr>
        <p:spPr>
          <a:xfrm>
            <a:off x="9947798" y="3800005"/>
            <a:ext cx="1094402" cy="369332"/>
          </a:xfrm>
          <a:prstGeom prst="rect">
            <a:avLst/>
          </a:prstGeom>
          <a:noFill/>
        </p:spPr>
        <p:txBody>
          <a:bodyPr wrap="none" rtlCol="0">
            <a:spAutoFit/>
          </a:bodyPr>
          <a:lstStyle/>
          <a:p>
            <a:r>
              <a:rPr lang="en-US" dirty="0"/>
              <a:t>3478.3km</a:t>
            </a:r>
          </a:p>
        </p:txBody>
      </p:sp>
      <p:sp>
        <p:nvSpPr>
          <p:cNvPr id="21" name="TextBox 20">
            <a:extLst>
              <a:ext uri="{FF2B5EF4-FFF2-40B4-BE49-F238E27FC236}">
                <a16:creationId xmlns:a16="http://schemas.microsoft.com/office/drawing/2014/main" id="{9FBD2357-D7D7-9FD6-1E4A-1530E7307275}"/>
              </a:ext>
            </a:extLst>
          </p:cNvPr>
          <p:cNvSpPr txBox="1"/>
          <p:nvPr/>
        </p:nvSpPr>
        <p:spPr>
          <a:xfrm>
            <a:off x="6756685" y="5725249"/>
            <a:ext cx="1225015" cy="369332"/>
          </a:xfrm>
          <a:prstGeom prst="rect">
            <a:avLst/>
          </a:prstGeom>
          <a:noFill/>
        </p:spPr>
        <p:txBody>
          <a:bodyPr wrap="none" rtlCol="0">
            <a:spAutoFit/>
          </a:bodyPr>
          <a:lstStyle/>
          <a:p>
            <a:r>
              <a:rPr lang="en-US" dirty="0"/>
              <a:t>363,300km</a:t>
            </a:r>
          </a:p>
        </p:txBody>
      </p:sp>
      <p:cxnSp>
        <p:nvCxnSpPr>
          <p:cNvPr id="23" name="Straight Connector 22">
            <a:extLst>
              <a:ext uri="{FF2B5EF4-FFF2-40B4-BE49-F238E27FC236}">
                <a16:creationId xmlns:a16="http://schemas.microsoft.com/office/drawing/2014/main" id="{1E8563C6-CFA8-E5B0-BE5D-05CEF3491013}"/>
              </a:ext>
            </a:extLst>
          </p:cNvPr>
          <p:cNvCxnSpPr>
            <a:cxnSpLocks/>
          </p:cNvCxnSpPr>
          <p:nvPr/>
        </p:nvCxnSpPr>
        <p:spPr>
          <a:xfrm flipV="1">
            <a:off x="4260877" y="4273617"/>
            <a:ext cx="5968973" cy="1001239"/>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Straight Connector 23">
            <a:extLst>
              <a:ext uri="{FF2B5EF4-FFF2-40B4-BE49-F238E27FC236}">
                <a16:creationId xmlns:a16="http://schemas.microsoft.com/office/drawing/2014/main" id="{66430B8A-5580-9882-2EE2-983C0200BB2F}"/>
              </a:ext>
            </a:extLst>
          </p:cNvPr>
          <p:cNvCxnSpPr>
            <a:cxnSpLocks/>
          </p:cNvCxnSpPr>
          <p:nvPr/>
        </p:nvCxnSpPr>
        <p:spPr>
          <a:xfrm>
            <a:off x="4268615" y="5281773"/>
            <a:ext cx="6226384" cy="941885"/>
          </a:xfrm>
          <a:prstGeom prst="line">
            <a:avLst/>
          </a:prstGeom>
        </p:spPr>
        <p:style>
          <a:lnRef idx="3">
            <a:schemeClr val="accent6"/>
          </a:lnRef>
          <a:fillRef idx="0">
            <a:schemeClr val="accent6"/>
          </a:fillRef>
          <a:effectRef idx="2">
            <a:schemeClr val="accent6"/>
          </a:effectRef>
          <a:fontRef idx="minor">
            <a:schemeClr val="tx1"/>
          </a:fontRef>
        </p:style>
      </p:cxnSp>
      <p:sp>
        <p:nvSpPr>
          <p:cNvPr id="28" name="Arc 27">
            <a:extLst>
              <a:ext uri="{FF2B5EF4-FFF2-40B4-BE49-F238E27FC236}">
                <a16:creationId xmlns:a16="http://schemas.microsoft.com/office/drawing/2014/main" id="{7CC5FD83-9ED8-49B6-08A0-9AAB2BFC22AB}"/>
              </a:ext>
            </a:extLst>
          </p:cNvPr>
          <p:cNvSpPr/>
          <p:nvPr/>
        </p:nvSpPr>
        <p:spPr>
          <a:xfrm>
            <a:off x="5419901" y="5079133"/>
            <a:ext cx="185499" cy="7649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00C4B123-E21B-1CFF-52D3-3DD23B9AD849}"/>
              </a:ext>
            </a:extLst>
          </p:cNvPr>
          <p:cNvSpPr txBox="1"/>
          <p:nvPr/>
        </p:nvSpPr>
        <p:spPr>
          <a:xfrm>
            <a:off x="5603075" y="5071820"/>
            <a:ext cx="25199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180153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20" grpId="0"/>
      <p:bldP spid="21" grpId="0"/>
      <p:bldP spid="28" grpId="0" animBg="1"/>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837404"/>
          </a:xfrm>
        </p:spPr>
        <p:txBody>
          <a:bodyPr>
            <a:normAutofit/>
          </a:bodyPr>
          <a:lstStyle/>
          <a:p>
            <a:r>
              <a:rPr lang="en-SG" sz="2400" b="0" i="0" u="none" strike="noStrike" dirty="0">
                <a:solidFill>
                  <a:srgbClr val="2F3348"/>
                </a:solidFill>
                <a:effectLst/>
                <a:latin typeface="Inter var"/>
              </a:rPr>
              <a:t>Find the Moon's and Sun' angular size at their respective minimum and maximum distance from Earth.</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5</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DA2B73D-2C54-1207-3E2D-46F9A01522EC}"/>
                  </a:ext>
                </a:extLst>
              </p:cNvPr>
              <p:cNvSpPr>
                <a:spLocks noGrp="1"/>
              </p:cNvSpPr>
              <p:nvPr>
                <p:ph type="body" idx="1"/>
              </p:nvPr>
            </p:nvSpPr>
            <p:spPr>
              <a:xfrm>
                <a:off x="7624720" y="1965564"/>
                <a:ext cx="4369357" cy="1537660"/>
              </a:xfrm>
            </p:spPr>
            <p:txBody>
              <a:bodyPr>
                <a:normAutofit/>
              </a:bodyPr>
              <a:lstStyle/>
              <a:p>
                <a:r>
                  <a:rPr lang="en-US" sz="1600" dirty="0"/>
                  <a:t>Moon Diameter:		3,478.3km</a:t>
                </a:r>
              </a:p>
              <a:p>
                <a:r>
                  <a:rPr lang="en-US" sz="1600" dirty="0"/>
                  <a:t>Moon Minimum Distance:	363,300km</a:t>
                </a:r>
              </a:p>
              <a:p>
                <a:r>
                  <a:rPr lang="en-US" sz="1600" dirty="0"/>
                  <a:t>Sun Diameter:		1,392,700km</a:t>
                </a:r>
              </a:p>
              <a:p>
                <a:r>
                  <a:rPr lang="en-US" sz="1600" dirty="0"/>
                  <a:t>Sun Maximum Distance:	</a:t>
                </a:r>
                <a14:m>
                  <m:oMath xmlns:m="http://schemas.openxmlformats.org/officeDocument/2006/math">
                    <m:r>
                      <a:rPr lang="en-US" sz="1600" b="0" i="1" smtClean="0">
                        <a:latin typeface="Cambria Math" panose="02040503050406030204" pitchFamily="18" charset="0"/>
                      </a:rPr>
                      <m:t>152.1∗</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10</m:t>
                        </m:r>
                      </m:e>
                      <m:sup>
                        <m:r>
                          <a:rPr lang="en-US" sz="1600" b="0" i="1" smtClean="0">
                            <a:latin typeface="Cambria Math" panose="02040503050406030204" pitchFamily="18" charset="0"/>
                          </a:rPr>
                          <m:t>6</m:t>
                        </m:r>
                      </m:sup>
                    </m:sSup>
                  </m:oMath>
                </a14:m>
                <a:r>
                  <a:rPr lang="en-US" sz="1600" dirty="0"/>
                  <a:t> km</a:t>
                </a:r>
              </a:p>
            </p:txBody>
          </p:sp>
        </mc:Choice>
        <mc:Fallback xmlns="">
          <p:sp>
            <p:nvSpPr>
              <p:cNvPr id="5" name="Text Placeholder 4">
                <a:extLst>
                  <a:ext uri="{FF2B5EF4-FFF2-40B4-BE49-F238E27FC236}">
                    <a16:creationId xmlns:a16="http://schemas.microsoft.com/office/drawing/2014/main" id="{5DA2B73D-2C54-1207-3E2D-46F9A01522EC}"/>
                  </a:ext>
                </a:extLst>
              </p:cNvPr>
              <p:cNvSpPr>
                <a:spLocks noGrp="1" noRot="1" noChangeAspect="1" noMove="1" noResize="1" noEditPoints="1" noAdjustHandles="1" noChangeArrowheads="1" noChangeShapeType="1" noTextEdit="1"/>
              </p:cNvSpPr>
              <p:nvPr>
                <p:ph type="body" idx="1"/>
              </p:nvPr>
            </p:nvSpPr>
            <p:spPr>
              <a:xfrm>
                <a:off x="7624720" y="1965564"/>
                <a:ext cx="4369357" cy="1537660"/>
              </a:xfrm>
              <a:blipFill>
                <a:blip r:embed="rId2"/>
                <a:stretch>
                  <a:fillRect l="-870" b="-4918"/>
                </a:stretch>
              </a:blipFill>
            </p:spPr>
            <p:txBody>
              <a:bodyPr/>
              <a:lstStyle/>
              <a:p>
                <a:r>
                  <a:rPr lang="en-US">
                    <a:noFill/>
                  </a:rPr>
                  <a:t> </a:t>
                </a:r>
              </a:p>
            </p:txBody>
          </p:sp>
        </mc:Fallback>
      </mc:AlternateContent>
      <p:pic>
        <p:nvPicPr>
          <p:cNvPr id="11" name="Graphic 10" descr="Eye with solid fill">
            <a:extLst>
              <a:ext uri="{FF2B5EF4-FFF2-40B4-BE49-F238E27FC236}">
                <a16:creationId xmlns:a16="http://schemas.microsoft.com/office/drawing/2014/main" id="{8B7CEF06-FBB6-A099-7B2F-BF151614C7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67364" y="4839424"/>
            <a:ext cx="914400" cy="914400"/>
          </a:xfrm>
          <a:prstGeom prst="rect">
            <a:avLst/>
          </a:prstGeom>
        </p:spPr>
      </p:pic>
      <p:pic>
        <p:nvPicPr>
          <p:cNvPr id="13" name="Picture 12" descr="A full moon with dark spots&#10;&#10;Description automatically generated">
            <a:extLst>
              <a:ext uri="{FF2B5EF4-FFF2-40B4-BE49-F238E27FC236}">
                <a16:creationId xmlns:a16="http://schemas.microsoft.com/office/drawing/2014/main" id="{A4BA6364-986F-9532-54A8-D41E0A752321}"/>
              </a:ext>
            </a:extLst>
          </p:cNvPr>
          <p:cNvPicPr>
            <a:picLocks noChangeAspect="1"/>
          </p:cNvPicPr>
          <p:nvPr/>
        </p:nvPicPr>
        <p:blipFill>
          <a:blip r:embed="rId5"/>
          <a:stretch>
            <a:fillRect/>
          </a:stretch>
        </p:blipFill>
        <p:spPr>
          <a:xfrm>
            <a:off x="9293660" y="4095285"/>
            <a:ext cx="2402679" cy="2402679"/>
          </a:xfrm>
          <a:prstGeom prst="rect">
            <a:avLst/>
          </a:prstGeom>
        </p:spPr>
      </p:pic>
      <p:cxnSp>
        <p:nvCxnSpPr>
          <p:cNvPr id="15" name="Straight Arrow Connector 14">
            <a:extLst>
              <a:ext uri="{FF2B5EF4-FFF2-40B4-BE49-F238E27FC236}">
                <a16:creationId xmlns:a16="http://schemas.microsoft.com/office/drawing/2014/main" id="{7CC60ECB-40AC-DA0F-9423-BDE68E365F15}"/>
              </a:ext>
            </a:extLst>
          </p:cNvPr>
          <p:cNvCxnSpPr/>
          <p:nvPr/>
        </p:nvCxnSpPr>
        <p:spPr>
          <a:xfrm>
            <a:off x="4268615" y="5281773"/>
            <a:ext cx="625161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DB83675-FDF6-2316-C749-AEC55EB2E630}"/>
              </a:ext>
            </a:extLst>
          </p:cNvPr>
          <p:cNvCxnSpPr>
            <a:cxnSpLocks/>
          </p:cNvCxnSpPr>
          <p:nvPr/>
        </p:nvCxnSpPr>
        <p:spPr>
          <a:xfrm>
            <a:off x="10494999" y="4243388"/>
            <a:ext cx="0" cy="19859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6CB38BC-5286-D811-55D5-1B8B581BB5EE}"/>
              </a:ext>
            </a:extLst>
          </p:cNvPr>
          <p:cNvSpPr txBox="1"/>
          <p:nvPr/>
        </p:nvSpPr>
        <p:spPr>
          <a:xfrm>
            <a:off x="9947798" y="3800005"/>
            <a:ext cx="1094402" cy="369332"/>
          </a:xfrm>
          <a:prstGeom prst="rect">
            <a:avLst/>
          </a:prstGeom>
          <a:noFill/>
        </p:spPr>
        <p:txBody>
          <a:bodyPr wrap="none" rtlCol="0">
            <a:spAutoFit/>
          </a:bodyPr>
          <a:lstStyle/>
          <a:p>
            <a:r>
              <a:rPr lang="en-US" dirty="0"/>
              <a:t>3478.3km</a:t>
            </a:r>
          </a:p>
        </p:txBody>
      </p:sp>
      <p:sp>
        <p:nvSpPr>
          <p:cNvPr id="21" name="TextBox 20">
            <a:extLst>
              <a:ext uri="{FF2B5EF4-FFF2-40B4-BE49-F238E27FC236}">
                <a16:creationId xmlns:a16="http://schemas.microsoft.com/office/drawing/2014/main" id="{9FBD2357-D7D7-9FD6-1E4A-1530E7307275}"/>
              </a:ext>
            </a:extLst>
          </p:cNvPr>
          <p:cNvSpPr txBox="1"/>
          <p:nvPr/>
        </p:nvSpPr>
        <p:spPr>
          <a:xfrm>
            <a:off x="7403870" y="5326215"/>
            <a:ext cx="1225015" cy="369332"/>
          </a:xfrm>
          <a:prstGeom prst="rect">
            <a:avLst/>
          </a:prstGeom>
          <a:noFill/>
        </p:spPr>
        <p:txBody>
          <a:bodyPr wrap="none" rtlCol="0">
            <a:spAutoFit/>
          </a:bodyPr>
          <a:lstStyle/>
          <a:p>
            <a:r>
              <a:rPr lang="en-US" dirty="0"/>
              <a:t>363,300km</a:t>
            </a:r>
          </a:p>
        </p:txBody>
      </p:sp>
      <p:cxnSp>
        <p:nvCxnSpPr>
          <p:cNvPr id="23" name="Straight Connector 22">
            <a:extLst>
              <a:ext uri="{FF2B5EF4-FFF2-40B4-BE49-F238E27FC236}">
                <a16:creationId xmlns:a16="http://schemas.microsoft.com/office/drawing/2014/main" id="{1E8563C6-CFA8-E5B0-BE5D-05CEF3491013}"/>
              </a:ext>
            </a:extLst>
          </p:cNvPr>
          <p:cNvCxnSpPr>
            <a:cxnSpLocks/>
          </p:cNvCxnSpPr>
          <p:nvPr/>
        </p:nvCxnSpPr>
        <p:spPr>
          <a:xfrm flipV="1">
            <a:off x="4260877" y="4273617"/>
            <a:ext cx="5968973" cy="1001239"/>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Straight Connector 23">
            <a:extLst>
              <a:ext uri="{FF2B5EF4-FFF2-40B4-BE49-F238E27FC236}">
                <a16:creationId xmlns:a16="http://schemas.microsoft.com/office/drawing/2014/main" id="{66430B8A-5580-9882-2EE2-983C0200BB2F}"/>
              </a:ext>
            </a:extLst>
          </p:cNvPr>
          <p:cNvCxnSpPr>
            <a:cxnSpLocks/>
          </p:cNvCxnSpPr>
          <p:nvPr/>
        </p:nvCxnSpPr>
        <p:spPr>
          <a:xfrm>
            <a:off x="4268615" y="5281773"/>
            <a:ext cx="6226384" cy="941885"/>
          </a:xfrm>
          <a:prstGeom prst="line">
            <a:avLst/>
          </a:prstGeom>
        </p:spPr>
        <p:style>
          <a:lnRef idx="3">
            <a:schemeClr val="accent6"/>
          </a:lnRef>
          <a:fillRef idx="0">
            <a:schemeClr val="accent6"/>
          </a:fillRef>
          <a:effectRef idx="2">
            <a:schemeClr val="accent6"/>
          </a:effectRef>
          <a:fontRef idx="minor">
            <a:schemeClr val="tx1"/>
          </a:fontRef>
        </p:style>
      </p:cxnSp>
      <p:sp>
        <p:nvSpPr>
          <p:cNvPr id="28" name="Arc 27">
            <a:extLst>
              <a:ext uri="{FF2B5EF4-FFF2-40B4-BE49-F238E27FC236}">
                <a16:creationId xmlns:a16="http://schemas.microsoft.com/office/drawing/2014/main" id="{7CC5FD83-9ED8-49B6-08A0-9AAB2BFC22AB}"/>
              </a:ext>
            </a:extLst>
          </p:cNvPr>
          <p:cNvSpPr/>
          <p:nvPr/>
        </p:nvSpPr>
        <p:spPr>
          <a:xfrm>
            <a:off x="5419901" y="5079133"/>
            <a:ext cx="185499" cy="764914"/>
          </a:xfrm>
          <a:prstGeom prst="arc">
            <a:avLst>
              <a:gd name="adj1" fmla="val 16200000"/>
              <a:gd name="adj2" fmla="val 179109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C4B123-E21B-1CFF-52D3-3DD23B9AD849}"/>
                  </a:ext>
                </a:extLst>
              </p:cNvPr>
              <p:cNvSpPr txBox="1"/>
              <p:nvPr/>
            </p:nvSpPr>
            <p:spPr>
              <a:xfrm>
                <a:off x="5707054" y="4960342"/>
                <a:ext cx="378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oMath>
                  </m:oMathPara>
                </a14:m>
                <a:endParaRPr lang="en-US" dirty="0"/>
              </a:p>
            </p:txBody>
          </p:sp>
        </mc:Choice>
        <mc:Fallback xmlns="">
          <p:sp>
            <p:nvSpPr>
              <p:cNvPr id="29" name="TextBox 28">
                <a:extLst>
                  <a:ext uri="{FF2B5EF4-FFF2-40B4-BE49-F238E27FC236}">
                    <a16:creationId xmlns:a16="http://schemas.microsoft.com/office/drawing/2014/main" id="{00C4B123-E21B-1CFF-52D3-3DD23B9AD849}"/>
                  </a:ext>
                </a:extLst>
              </p:cNvPr>
              <p:cNvSpPr txBox="1">
                <a:spLocks noRot="1" noChangeAspect="1" noMove="1" noResize="1" noEditPoints="1" noAdjustHandles="1" noChangeArrowheads="1" noChangeShapeType="1" noTextEdit="1"/>
              </p:cNvSpPr>
              <p:nvPr/>
            </p:nvSpPr>
            <p:spPr>
              <a:xfrm>
                <a:off x="5707054" y="4960342"/>
                <a:ext cx="3789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1BF87B-558A-B644-BF28-B64EE5B8D5EB}"/>
                  </a:ext>
                </a:extLst>
              </p:cNvPr>
              <p:cNvSpPr txBox="1"/>
              <p:nvPr/>
            </p:nvSpPr>
            <p:spPr>
              <a:xfrm>
                <a:off x="498764" y="1431274"/>
                <a:ext cx="2946961" cy="1997726"/>
              </a:xfrm>
              <a:prstGeom prst="rect">
                <a:avLst/>
              </a:prstGeom>
              <a:noFill/>
            </p:spPr>
            <p:txBody>
              <a:bodyPr wrap="none" rtlCol="0">
                <a:spAutoFit/>
              </a:bodyPr>
              <a:lstStyle/>
              <a:p>
                <a:r>
                  <a:rPr lang="en-US" dirty="0"/>
                  <a:t>Start by finding half the angle!</a:t>
                </a:r>
              </a:p>
              <a:p>
                <a:r>
                  <a:rPr lang="en-US" dirty="0"/>
                  <a:t>Hint: Use trigonometry</a:t>
                </a:r>
              </a:p>
              <a:p>
                <a:r>
                  <a:rPr lang="en-US" dirty="0"/>
                  <a:t>Moon:</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3478.3</m:t>
                          </m:r>
                        </m:num>
                        <m:den>
                          <m:r>
                            <a:rPr lang="en-US" b="0" i="1" smtClean="0">
                              <a:latin typeface="Cambria Math" panose="02040503050406030204" pitchFamily="18" charset="0"/>
                            </a:rPr>
                            <m:t>363300</m:t>
                          </m:r>
                        </m:den>
                      </m:f>
                    </m:oMath>
                  </m:oMathPara>
                </a14:m>
                <a:endParaRPr lang="en-US" b="0" dirty="0"/>
              </a:p>
              <a:p>
                <a:endParaRPr lang="en-US" b="0" dirty="0"/>
              </a:p>
              <a:p>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=0.5485º</m:t>
                    </m:r>
                  </m:oMath>
                </a14:m>
                <a:r>
                  <a:rPr lang="en-US" dirty="0"/>
                  <a:t> </a:t>
                </a:r>
              </a:p>
            </p:txBody>
          </p:sp>
        </mc:Choice>
        <mc:Fallback xmlns="">
          <p:sp>
            <p:nvSpPr>
              <p:cNvPr id="6" name="TextBox 5">
                <a:extLst>
                  <a:ext uri="{FF2B5EF4-FFF2-40B4-BE49-F238E27FC236}">
                    <a16:creationId xmlns:a16="http://schemas.microsoft.com/office/drawing/2014/main" id="{831BF87B-558A-B644-BF28-B64EE5B8D5EB}"/>
                  </a:ext>
                </a:extLst>
              </p:cNvPr>
              <p:cNvSpPr txBox="1">
                <a:spLocks noRot="1" noChangeAspect="1" noMove="1" noResize="1" noEditPoints="1" noAdjustHandles="1" noChangeArrowheads="1" noChangeShapeType="1" noTextEdit="1"/>
              </p:cNvSpPr>
              <p:nvPr/>
            </p:nvSpPr>
            <p:spPr>
              <a:xfrm>
                <a:off x="498764" y="1431274"/>
                <a:ext cx="2946961" cy="1997726"/>
              </a:xfrm>
              <a:prstGeom prst="rect">
                <a:avLst/>
              </a:prstGeom>
              <a:blipFill>
                <a:blip r:embed="rId7"/>
                <a:stretch>
                  <a:fillRect l="-1717" t="-1258" r="-8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DF2804-2D57-0682-5E50-F3135567AEB2}"/>
                  </a:ext>
                </a:extLst>
              </p:cNvPr>
              <p:cNvSpPr txBox="1"/>
              <p:nvPr/>
            </p:nvSpPr>
            <p:spPr>
              <a:xfrm>
                <a:off x="4039169" y="2039018"/>
                <a:ext cx="2385333" cy="1443793"/>
              </a:xfrm>
              <a:prstGeom prst="rect">
                <a:avLst/>
              </a:prstGeom>
              <a:noFill/>
            </p:spPr>
            <p:txBody>
              <a:bodyPr wrap="none" rtlCol="0">
                <a:spAutoFit/>
              </a:bodyPr>
              <a:lstStyle/>
              <a:p>
                <a:r>
                  <a:rPr lang="en-US" dirty="0"/>
                  <a:t>Sun:</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1392700</m:t>
                          </m:r>
                        </m:num>
                        <m:den>
                          <m:r>
                            <a:rPr lang="en-US" b="0" i="1" smtClean="0">
                              <a:latin typeface="Cambria Math" panose="02040503050406030204" pitchFamily="18" charset="0"/>
                            </a:rPr>
                            <m:t>152100000</m:t>
                          </m:r>
                        </m:den>
                      </m:f>
                    </m:oMath>
                  </m:oMathPara>
                </a14:m>
                <a:endParaRPr lang="en-US" b="0" dirty="0"/>
              </a:p>
              <a:p>
                <a:endParaRPr lang="en-US" b="0" dirty="0"/>
              </a:p>
              <a:p>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=0.5246º</m:t>
                    </m:r>
                  </m:oMath>
                </a14:m>
                <a:r>
                  <a:rPr lang="en-US" dirty="0"/>
                  <a:t> </a:t>
                </a:r>
              </a:p>
            </p:txBody>
          </p:sp>
        </mc:Choice>
        <mc:Fallback xmlns="">
          <p:sp>
            <p:nvSpPr>
              <p:cNvPr id="8" name="TextBox 7">
                <a:extLst>
                  <a:ext uri="{FF2B5EF4-FFF2-40B4-BE49-F238E27FC236}">
                    <a16:creationId xmlns:a16="http://schemas.microsoft.com/office/drawing/2014/main" id="{99DF2804-2D57-0682-5E50-F3135567AEB2}"/>
                  </a:ext>
                </a:extLst>
              </p:cNvPr>
              <p:cNvSpPr txBox="1">
                <a:spLocks noRot="1" noChangeAspect="1" noMove="1" noResize="1" noEditPoints="1" noAdjustHandles="1" noChangeArrowheads="1" noChangeShapeType="1" noTextEdit="1"/>
              </p:cNvSpPr>
              <p:nvPr/>
            </p:nvSpPr>
            <p:spPr>
              <a:xfrm>
                <a:off x="4039169" y="2039018"/>
                <a:ext cx="2385333" cy="1443793"/>
              </a:xfrm>
              <a:prstGeom prst="rect">
                <a:avLst/>
              </a:prstGeom>
              <a:blipFill>
                <a:blip r:embed="rId8"/>
                <a:stretch>
                  <a:fillRect l="-2660" t="-1739"/>
                </a:stretch>
              </a:blipFill>
            </p:spPr>
            <p:txBody>
              <a:bodyPr/>
              <a:lstStyle/>
              <a:p>
                <a:r>
                  <a:rPr lang="en-US">
                    <a:noFill/>
                  </a:rPr>
                  <a:t> </a:t>
                </a:r>
              </a:p>
            </p:txBody>
          </p:sp>
        </mc:Fallback>
      </mc:AlternateContent>
    </p:spTree>
    <p:extLst>
      <p:ext uri="{BB962C8B-B14F-4D97-AF65-F5344CB8AC3E}">
        <p14:creationId xmlns:p14="http://schemas.microsoft.com/office/powerpoint/2010/main" val="3762830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500"/>
                                        <p:tgtEl>
                                          <p:spTgt spid="8">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Effect transition="in" filter="fade">
                                      <p:cBhvr>
                                        <p:cTn id="4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8" grpId="0" uiExpand="1"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837404"/>
          </a:xfrm>
        </p:spPr>
        <p:txBody>
          <a:bodyPr>
            <a:normAutofit/>
          </a:bodyPr>
          <a:lstStyle/>
          <a:p>
            <a:r>
              <a:rPr lang="en-SG" sz="2400" b="0" i="0" u="none" strike="noStrike" dirty="0">
                <a:solidFill>
                  <a:srgbClr val="2F3348"/>
                </a:solidFill>
                <a:effectLst/>
                <a:latin typeface="Inter var"/>
              </a:rPr>
              <a:t>Find the Moon's and Sun' angular size at their respective minimum and maximum distance from Earth.</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5</a:t>
            </a:r>
          </a:p>
        </p:txBody>
      </p:sp>
      <p:pic>
        <p:nvPicPr>
          <p:cNvPr id="11" name="Graphic 10" descr="Eye with solid fill">
            <a:extLst>
              <a:ext uri="{FF2B5EF4-FFF2-40B4-BE49-F238E27FC236}">
                <a16:creationId xmlns:a16="http://schemas.microsoft.com/office/drawing/2014/main" id="{8B7CEF06-FBB6-A099-7B2F-BF151614C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64" y="4007322"/>
            <a:ext cx="914400" cy="914400"/>
          </a:xfrm>
          <a:prstGeom prst="rect">
            <a:avLst/>
          </a:prstGeom>
        </p:spPr>
      </p:pic>
      <p:pic>
        <p:nvPicPr>
          <p:cNvPr id="13" name="Picture 12" descr="A full moon with dark spots&#10;&#10;Description automatically generated">
            <a:extLst>
              <a:ext uri="{FF2B5EF4-FFF2-40B4-BE49-F238E27FC236}">
                <a16:creationId xmlns:a16="http://schemas.microsoft.com/office/drawing/2014/main" id="{A4BA6364-986F-9532-54A8-D41E0A752321}"/>
              </a:ext>
            </a:extLst>
          </p:cNvPr>
          <p:cNvPicPr>
            <a:picLocks noChangeAspect="1"/>
          </p:cNvPicPr>
          <p:nvPr/>
        </p:nvPicPr>
        <p:blipFill>
          <a:blip r:embed="rId4"/>
          <a:stretch>
            <a:fillRect/>
          </a:stretch>
        </p:blipFill>
        <p:spPr>
          <a:xfrm>
            <a:off x="6025060" y="3263183"/>
            <a:ext cx="2402679" cy="2402679"/>
          </a:xfrm>
          <a:prstGeom prst="rect">
            <a:avLst/>
          </a:prstGeom>
        </p:spPr>
      </p:pic>
      <p:cxnSp>
        <p:nvCxnSpPr>
          <p:cNvPr id="23" name="Straight Connector 22">
            <a:extLst>
              <a:ext uri="{FF2B5EF4-FFF2-40B4-BE49-F238E27FC236}">
                <a16:creationId xmlns:a16="http://schemas.microsoft.com/office/drawing/2014/main" id="{1E8563C6-CFA8-E5B0-BE5D-05CEF3491013}"/>
              </a:ext>
            </a:extLst>
          </p:cNvPr>
          <p:cNvCxnSpPr>
            <a:cxnSpLocks/>
          </p:cNvCxnSpPr>
          <p:nvPr/>
        </p:nvCxnSpPr>
        <p:spPr>
          <a:xfrm flipV="1">
            <a:off x="992277" y="2791133"/>
            <a:ext cx="9922383" cy="1651621"/>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Straight Connector 23">
            <a:extLst>
              <a:ext uri="{FF2B5EF4-FFF2-40B4-BE49-F238E27FC236}">
                <a16:creationId xmlns:a16="http://schemas.microsoft.com/office/drawing/2014/main" id="{66430B8A-5580-9882-2EE2-983C0200BB2F}"/>
              </a:ext>
            </a:extLst>
          </p:cNvPr>
          <p:cNvCxnSpPr>
            <a:cxnSpLocks/>
          </p:cNvCxnSpPr>
          <p:nvPr/>
        </p:nvCxnSpPr>
        <p:spPr>
          <a:xfrm>
            <a:off x="1000015" y="4449671"/>
            <a:ext cx="9914645" cy="1712636"/>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1BF87B-558A-B644-BF28-B64EE5B8D5EB}"/>
                  </a:ext>
                </a:extLst>
              </p:cNvPr>
              <p:cNvSpPr txBox="1"/>
              <p:nvPr/>
            </p:nvSpPr>
            <p:spPr>
              <a:xfrm>
                <a:off x="498764" y="1431274"/>
                <a:ext cx="1468992" cy="646331"/>
              </a:xfrm>
              <a:prstGeom prst="rect">
                <a:avLst/>
              </a:prstGeom>
              <a:noFill/>
            </p:spPr>
            <p:txBody>
              <a:bodyPr wrap="none" rtlCol="0">
                <a:spAutoFit/>
              </a:bodyPr>
              <a:lstStyle/>
              <a:p>
                <a:r>
                  <a:rPr lang="en-US" b="0" dirty="0"/>
                  <a:t>Moon:</a:t>
                </a:r>
              </a:p>
              <a:p>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5485</m:t>
                    </m:r>
                    <m:r>
                      <a:rPr lang="en-US" b="0" i="1" smtClean="0">
                        <a:latin typeface="Cambria Math" panose="02040503050406030204" pitchFamily="18" charset="0"/>
                      </a:rPr>
                      <m:t>º</m:t>
                    </m:r>
                  </m:oMath>
                </a14:m>
                <a:r>
                  <a:rPr lang="en-US" dirty="0"/>
                  <a:t> </a:t>
                </a:r>
              </a:p>
            </p:txBody>
          </p:sp>
        </mc:Choice>
        <mc:Fallback xmlns="">
          <p:sp>
            <p:nvSpPr>
              <p:cNvPr id="6" name="TextBox 5">
                <a:extLst>
                  <a:ext uri="{FF2B5EF4-FFF2-40B4-BE49-F238E27FC236}">
                    <a16:creationId xmlns:a16="http://schemas.microsoft.com/office/drawing/2014/main" id="{831BF87B-558A-B644-BF28-B64EE5B8D5EB}"/>
                  </a:ext>
                </a:extLst>
              </p:cNvPr>
              <p:cNvSpPr txBox="1">
                <a:spLocks noRot="1" noChangeAspect="1" noMove="1" noResize="1" noEditPoints="1" noAdjustHandles="1" noChangeArrowheads="1" noChangeShapeType="1" noTextEdit="1"/>
              </p:cNvSpPr>
              <p:nvPr/>
            </p:nvSpPr>
            <p:spPr>
              <a:xfrm>
                <a:off x="498764" y="1431274"/>
                <a:ext cx="1468992" cy="646331"/>
              </a:xfrm>
              <a:prstGeom prst="rect">
                <a:avLst/>
              </a:prstGeom>
              <a:blipFill>
                <a:blip r:embed="rId5"/>
                <a:stretch>
                  <a:fillRect l="-3419" t="-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DF2804-2D57-0682-5E50-F3135567AEB2}"/>
                  </a:ext>
                </a:extLst>
              </p:cNvPr>
              <p:cNvSpPr txBox="1"/>
              <p:nvPr/>
            </p:nvSpPr>
            <p:spPr>
              <a:xfrm>
                <a:off x="2592750" y="1431274"/>
                <a:ext cx="1468992" cy="646331"/>
              </a:xfrm>
              <a:prstGeom prst="rect">
                <a:avLst/>
              </a:prstGeom>
              <a:noFill/>
            </p:spPr>
            <p:txBody>
              <a:bodyPr wrap="none" rtlCol="0">
                <a:spAutoFit/>
              </a:bodyPr>
              <a:lstStyle/>
              <a:p>
                <a:r>
                  <a:rPr lang="en-US" dirty="0"/>
                  <a:t>Sun:</a:t>
                </a:r>
                <a:endParaRPr lang="en-US" b="0" dirty="0"/>
              </a:p>
              <a:p>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5246</m:t>
                    </m:r>
                    <m:r>
                      <a:rPr lang="en-US" b="0" i="1" smtClean="0">
                        <a:latin typeface="Cambria Math" panose="02040503050406030204" pitchFamily="18" charset="0"/>
                      </a:rPr>
                      <m:t>º</m:t>
                    </m:r>
                  </m:oMath>
                </a14:m>
                <a:r>
                  <a:rPr lang="en-US" dirty="0"/>
                  <a:t> </a:t>
                </a:r>
              </a:p>
            </p:txBody>
          </p:sp>
        </mc:Choice>
        <mc:Fallback xmlns="">
          <p:sp>
            <p:nvSpPr>
              <p:cNvPr id="8" name="TextBox 7">
                <a:extLst>
                  <a:ext uri="{FF2B5EF4-FFF2-40B4-BE49-F238E27FC236}">
                    <a16:creationId xmlns:a16="http://schemas.microsoft.com/office/drawing/2014/main" id="{99DF2804-2D57-0682-5E50-F3135567AEB2}"/>
                  </a:ext>
                </a:extLst>
              </p:cNvPr>
              <p:cNvSpPr txBox="1">
                <a:spLocks noRot="1" noChangeAspect="1" noMove="1" noResize="1" noEditPoints="1" noAdjustHandles="1" noChangeArrowheads="1" noChangeShapeType="1" noTextEdit="1"/>
              </p:cNvSpPr>
              <p:nvPr/>
            </p:nvSpPr>
            <p:spPr>
              <a:xfrm>
                <a:off x="2592750" y="1431274"/>
                <a:ext cx="1468992" cy="646331"/>
              </a:xfrm>
              <a:prstGeom prst="rect">
                <a:avLst/>
              </a:prstGeom>
              <a:blipFill>
                <a:blip r:embed="rId6"/>
                <a:stretch>
                  <a:fillRect l="-3448" t="-3846" r="-2586" b="-1538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CCC17CB-53C5-4AA8-A6D5-F84E21A810FC}"/>
              </a:ext>
            </a:extLst>
          </p:cNvPr>
          <p:cNvSpPr txBox="1"/>
          <p:nvPr/>
        </p:nvSpPr>
        <p:spPr>
          <a:xfrm>
            <a:off x="1496292" y="2485728"/>
            <a:ext cx="1637628" cy="369332"/>
          </a:xfrm>
          <a:prstGeom prst="rect">
            <a:avLst/>
          </a:prstGeom>
          <a:noFill/>
        </p:spPr>
        <p:txBody>
          <a:bodyPr wrap="none" rtlCol="0">
            <a:spAutoFit/>
          </a:bodyPr>
          <a:lstStyle/>
          <a:p>
            <a:r>
              <a:rPr lang="en-US" dirty="0"/>
              <a:t>Which is larger?</a:t>
            </a:r>
          </a:p>
        </p:txBody>
      </p:sp>
      <p:pic>
        <p:nvPicPr>
          <p:cNvPr id="12" name="Picture 11" descr="A close up of a sun&#10;&#10;Description automatically generated">
            <a:extLst>
              <a:ext uri="{FF2B5EF4-FFF2-40B4-BE49-F238E27FC236}">
                <a16:creationId xmlns:a16="http://schemas.microsoft.com/office/drawing/2014/main" id="{7F111391-2B37-97EC-C1FD-F245578100D2}"/>
              </a:ext>
            </a:extLst>
          </p:cNvPr>
          <p:cNvPicPr>
            <a:picLocks noChangeAspect="1"/>
          </p:cNvPicPr>
          <p:nvPr/>
        </p:nvPicPr>
        <p:blipFill>
          <a:blip r:embed="rId7"/>
          <a:stretch>
            <a:fillRect/>
          </a:stretch>
        </p:blipFill>
        <p:spPr>
          <a:xfrm>
            <a:off x="8850652" y="2597698"/>
            <a:ext cx="3690111" cy="3690111"/>
          </a:xfrm>
          <a:prstGeom prst="rect">
            <a:avLst/>
          </a:prstGeom>
        </p:spPr>
      </p:pic>
    </p:spTree>
    <p:extLst>
      <p:ext uri="{BB962C8B-B14F-4D97-AF65-F5344CB8AC3E}">
        <p14:creationId xmlns:p14="http://schemas.microsoft.com/office/powerpoint/2010/main" val="4262605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837404"/>
          </a:xfrm>
        </p:spPr>
        <p:txBody>
          <a:bodyPr>
            <a:normAutofit/>
          </a:bodyPr>
          <a:lstStyle/>
          <a:p>
            <a:r>
              <a:rPr lang="en-SG" sz="2400" b="0" i="0" u="none" strike="noStrike" dirty="0">
                <a:solidFill>
                  <a:srgbClr val="2F3348"/>
                </a:solidFill>
                <a:effectLst/>
                <a:latin typeface="Inter var"/>
              </a:rPr>
              <a:t>Will we crash into another galaxy?</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5A118F-A63F-3E99-EB2A-2510CE6190A1}"/>
                  </a:ext>
                </a:extLst>
              </p:cNvPr>
              <p:cNvSpPr txBox="1"/>
              <p:nvPr/>
            </p:nvSpPr>
            <p:spPr>
              <a:xfrm>
                <a:off x="2661285" y="1626215"/>
                <a:ext cx="6869430" cy="766428"/>
              </a:xfrm>
              <a:prstGeom prst="rect">
                <a:avLst/>
              </a:prstGeom>
              <a:noFill/>
            </p:spPr>
            <p:txBody>
              <a:bodyPr wrap="square">
                <a:spAutoFit/>
              </a:bodyPr>
              <a:lstStyle/>
              <a:p>
                <a:r>
                  <a:rPr lang="en-SG" sz="2800" dirty="0"/>
                  <a:t>Collision Rate is proportional to </a:t>
                </a:r>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𝑠𝑖𝑧𝑒</m:t>
                        </m:r>
                      </m:num>
                      <m:den>
                        <m:r>
                          <a:rPr lang="en-US" sz="2800" b="0" i="1" smtClean="0">
                            <a:latin typeface="Cambria Math" panose="02040503050406030204" pitchFamily="18" charset="0"/>
                          </a:rPr>
                          <m:t>𝑠𝑒𝑝𝑎𝑟𝑎𝑡𝑖𝑜𝑛</m:t>
                        </m:r>
                      </m:den>
                    </m:f>
                  </m:oMath>
                </a14:m>
                <a:endParaRPr lang="en-SG" sz="2800" dirty="0"/>
              </a:p>
            </p:txBody>
          </p:sp>
        </mc:Choice>
        <mc:Fallback xmlns="">
          <p:sp>
            <p:nvSpPr>
              <p:cNvPr id="7" name="TextBox 6">
                <a:extLst>
                  <a:ext uri="{FF2B5EF4-FFF2-40B4-BE49-F238E27FC236}">
                    <a16:creationId xmlns:a16="http://schemas.microsoft.com/office/drawing/2014/main" id="{635A118F-A63F-3E99-EB2A-2510CE6190A1}"/>
                  </a:ext>
                </a:extLst>
              </p:cNvPr>
              <p:cNvSpPr txBox="1">
                <a:spLocks noRot="1" noChangeAspect="1" noMove="1" noResize="1" noEditPoints="1" noAdjustHandles="1" noChangeArrowheads="1" noChangeShapeType="1" noTextEdit="1"/>
              </p:cNvSpPr>
              <p:nvPr/>
            </p:nvSpPr>
            <p:spPr>
              <a:xfrm>
                <a:off x="2661285" y="1626215"/>
                <a:ext cx="6869430" cy="766428"/>
              </a:xfrm>
              <a:prstGeom prst="rect">
                <a:avLst/>
              </a:prstGeom>
              <a:blipFill>
                <a:blip r:embed="rId2"/>
                <a:stretch>
                  <a:fillRect l="-1845" b="-8197"/>
                </a:stretch>
              </a:blipFill>
            </p:spPr>
            <p:txBody>
              <a:bodyPr/>
              <a:lstStyle/>
              <a:p>
                <a:r>
                  <a:rPr lang="en-US">
                    <a:noFill/>
                  </a:rPr>
                  <a:t> </a:t>
                </a:r>
              </a:p>
            </p:txBody>
          </p:sp>
        </mc:Fallback>
      </mc:AlternateContent>
    </p:spTree>
    <p:extLst>
      <p:ext uri="{BB962C8B-B14F-4D97-AF65-F5344CB8AC3E}">
        <p14:creationId xmlns:p14="http://schemas.microsoft.com/office/powerpoint/2010/main" val="1348406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837404"/>
          </a:xfrm>
        </p:spPr>
        <p:txBody>
          <a:bodyPr>
            <a:normAutofit/>
          </a:bodyPr>
          <a:lstStyle/>
          <a:p>
            <a:r>
              <a:rPr lang="en-SG" sz="2400" b="0" i="0" u="none" strike="noStrike" dirty="0">
                <a:solidFill>
                  <a:srgbClr val="2F3348"/>
                </a:solidFill>
                <a:effectLst/>
                <a:latin typeface="Inter var"/>
              </a:rPr>
              <a:t>Will we crash into another galaxy?</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5A118F-A63F-3E99-EB2A-2510CE6190A1}"/>
                  </a:ext>
                </a:extLst>
              </p:cNvPr>
              <p:cNvSpPr txBox="1"/>
              <p:nvPr/>
            </p:nvSpPr>
            <p:spPr>
              <a:xfrm>
                <a:off x="2661285" y="1626215"/>
                <a:ext cx="6869430" cy="766428"/>
              </a:xfrm>
              <a:prstGeom prst="rect">
                <a:avLst/>
              </a:prstGeom>
              <a:noFill/>
            </p:spPr>
            <p:txBody>
              <a:bodyPr wrap="square">
                <a:spAutoFit/>
              </a:bodyPr>
              <a:lstStyle/>
              <a:p>
                <a:r>
                  <a:rPr lang="en-SG" sz="2800" dirty="0"/>
                  <a:t>Collision Rate is proportional to </a:t>
                </a:r>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𝑠𝑖𝑧𝑒</m:t>
                        </m:r>
                      </m:num>
                      <m:den>
                        <m:r>
                          <a:rPr lang="en-US" sz="2800" b="0" i="1" smtClean="0">
                            <a:latin typeface="Cambria Math" panose="02040503050406030204" pitchFamily="18" charset="0"/>
                          </a:rPr>
                          <m:t>𝑠𝑒𝑝𝑎𝑟𝑎𝑡𝑖𝑜𝑛</m:t>
                        </m:r>
                      </m:den>
                    </m:f>
                  </m:oMath>
                </a14:m>
                <a:endParaRPr lang="en-SG" sz="2800" dirty="0"/>
              </a:p>
            </p:txBody>
          </p:sp>
        </mc:Choice>
        <mc:Fallback xmlns="">
          <p:sp>
            <p:nvSpPr>
              <p:cNvPr id="7" name="TextBox 6">
                <a:extLst>
                  <a:ext uri="{FF2B5EF4-FFF2-40B4-BE49-F238E27FC236}">
                    <a16:creationId xmlns:a16="http://schemas.microsoft.com/office/drawing/2014/main" id="{635A118F-A63F-3E99-EB2A-2510CE6190A1}"/>
                  </a:ext>
                </a:extLst>
              </p:cNvPr>
              <p:cNvSpPr txBox="1">
                <a:spLocks noRot="1" noChangeAspect="1" noMove="1" noResize="1" noEditPoints="1" noAdjustHandles="1" noChangeArrowheads="1" noChangeShapeType="1" noTextEdit="1"/>
              </p:cNvSpPr>
              <p:nvPr/>
            </p:nvSpPr>
            <p:spPr>
              <a:xfrm>
                <a:off x="2661285" y="1626215"/>
                <a:ext cx="6869430" cy="766428"/>
              </a:xfrm>
              <a:prstGeom prst="rect">
                <a:avLst/>
              </a:prstGeom>
              <a:blipFill>
                <a:blip r:embed="rId2"/>
                <a:stretch>
                  <a:fillRect l="-1845"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48F06D5-21C3-E1AA-A31C-B96C389F23B1}"/>
                  </a:ext>
                </a:extLst>
              </p:cNvPr>
              <p:cNvSpPr txBox="1"/>
              <p:nvPr/>
            </p:nvSpPr>
            <p:spPr>
              <a:xfrm>
                <a:off x="4267200" y="3429000"/>
                <a:ext cx="3669594" cy="616194"/>
              </a:xfrm>
              <a:prstGeom prst="rect">
                <a:avLst/>
              </a:prstGeom>
              <a:noFill/>
            </p:spPr>
            <p:txBody>
              <a:bodyPr wrap="none" rtlCol="0">
                <a:spAutoFit/>
              </a:bodyPr>
              <a:lstStyle/>
              <a:p>
                <a:r>
                  <a:rPr lang="en-US" sz="2400" dirty="0"/>
                  <a:t>Collision Rate of galaxies: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10</m:t>
                        </m:r>
                      </m:den>
                    </m:f>
                  </m:oMath>
                </a14:m>
                <a:endParaRPr lang="en-US" sz="2400" dirty="0"/>
              </a:p>
            </p:txBody>
          </p:sp>
        </mc:Choice>
        <mc:Fallback xmlns="">
          <p:sp>
            <p:nvSpPr>
              <p:cNvPr id="9" name="TextBox 8">
                <a:extLst>
                  <a:ext uri="{FF2B5EF4-FFF2-40B4-BE49-F238E27FC236}">
                    <a16:creationId xmlns:a16="http://schemas.microsoft.com/office/drawing/2014/main" id="{248F06D5-21C3-E1AA-A31C-B96C389F23B1}"/>
                  </a:ext>
                </a:extLst>
              </p:cNvPr>
              <p:cNvSpPr txBox="1">
                <a:spLocks noRot="1" noChangeAspect="1" noMove="1" noResize="1" noEditPoints="1" noAdjustHandles="1" noChangeArrowheads="1" noChangeShapeType="1" noTextEdit="1"/>
              </p:cNvSpPr>
              <p:nvPr/>
            </p:nvSpPr>
            <p:spPr>
              <a:xfrm>
                <a:off x="4267200" y="3429000"/>
                <a:ext cx="3669594" cy="616194"/>
              </a:xfrm>
              <a:prstGeom prst="rect">
                <a:avLst/>
              </a:prstGeom>
              <a:blipFill>
                <a:blip r:embed="rId3"/>
                <a:stretch>
                  <a:fillRect l="-2768"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BD85762-9933-3CDE-7084-913CE6ACE300}"/>
                  </a:ext>
                </a:extLst>
              </p:cNvPr>
              <p:cNvSpPr txBox="1"/>
              <p:nvPr/>
            </p:nvSpPr>
            <p:spPr>
              <a:xfrm>
                <a:off x="3075205" y="4465358"/>
                <a:ext cx="6041590" cy="668709"/>
              </a:xfrm>
              <a:prstGeom prst="rect">
                <a:avLst/>
              </a:prstGeom>
              <a:noFill/>
            </p:spPr>
            <p:txBody>
              <a:bodyPr wrap="none" rtlCol="0">
                <a:spAutoFit/>
              </a:bodyPr>
              <a:lstStyle/>
              <a:p>
                <a:r>
                  <a:rPr lang="en-US" sz="2400" dirty="0"/>
                  <a:t>Collision Rate of stars: </a:t>
                </a:r>
                <a14:m>
                  <m:oMath xmlns:m="http://schemas.openxmlformats.org/officeDocument/2006/math">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6</m:t>
                            </m:r>
                          </m:sup>
                        </m:sSup>
                      </m:num>
                      <m:den>
                        <m:r>
                          <a:rPr lang="en-US" sz="2400" b="0" i="1" smtClean="0">
                            <a:latin typeface="Cambria Math" panose="02040503050406030204" pitchFamily="18" charset="0"/>
                          </a:rPr>
                          <m:t>4.73∗</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13</m:t>
                            </m:r>
                          </m:sup>
                        </m:sSup>
                      </m:den>
                    </m:f>
                    <m:r>
                      <a:rPr lang="en-US" sz="2400" b="0" i="1" smtClean="0">
                        <a:latin typeface="Cambria Math" panose="02040503050406030204" pitchFamily="18" charset="0"/>
                      </a:rPr>
                      <m:t>=2.11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−8</m:t>
                        </m:r>
                      </m:sup>
                    </m:sSup>
                  </m:oMath>
                </a14:m>
                <a:endParaRPr lang="en-US" sz="2400" dirty="0"/>
              </a:p>
            </p:txBody>
          </p:sp>
        </mc:Choice>
        <mc:Fallback xmlns="">
          <p:sp>
            <p:nvSpPr>
              <p:cNvPr id="10" name="TextBox 9">
                <a:extLst>
                  <a:ext uri="{FF2B5EF4-FFF2-40B4-BE49-F238E27FC236}">
                    <a16:creationId xmlns:a16="http://schemas.microsoft.com/office/drawing/2014/main" id="{3BD85762-9933-3CDE-7084-913CE6ACE300}"/>
                  </a:ext>
                </a:extLst>
              </p:cNvPr>
              <p:cNvSpPr txBox="1">
                <a:spLocks noRot="1" noChangeAspect="1" noMove="1" noResize="1" noEditPoints="1" noAdjustHandles="1" noChangeArrowheads="1" noChangeShapeType="1" noTextEdit="1"/>
              </p:cNvSpPr>
              <p:nvPr/>
            </p:nvSpPr>
            <p:spPr>
              <a:xfrm>
                <a:off x="3075205" y="4465358"/>
                <a:ext cx="6041590" cy="668709"/>
              </a:xfrm>
              <a:prstGeom prst="rect">
                <a:avLst/>
              </a:prstGeom>
              <a:blipFill>
                <a:blip r:embed="rId4"/>
                <a:stretch>
                  <a:fillRect l="-1464" b="-7407"/>
                </a:stretch>
              </a:blipFill>
            </p:spPr>
            <p:txBody>
              <a:bodyPr/>
              <a:lstStyle/>
              <a:p>
                <a:r>
                  <a:rPr lang="en-US">
                    <a:noFill/>
                  </a:rPr>
                  <a:t> </a:t>
                </a:r>
              </a:p>
            </p:txBody>
          </p:sp>
        </mc:Fallback>
      </mc:AlternateContent>
      <p:sp>
        <p:nvSpPr>
          <p:cNvPr id="14" name="Cloud 13">
            <a:extLst>
              <a:ext uri="{FF2B5EF4-FFF2-40B4-BE49-F238E27FC236}">
                <a16:creationId xmlns:a16="http://schemas.microsoft.com/office/drawing/2014/main" id="{EFDA6DA0-A068-5A66-75ED-ECE100A2A76C}"/>
              </a:ext>
            </a:extLst>
          </p:cNvPr>
          <p:cNvSpPr/>
          <p:nvPr/>
        </p:nvSpPr>
        <p:spPr>
          <a:xfrm>
            <a:off x="8509159" y="3144295"/>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Wait, does this happen?</a:t>
            </a:r>
          </a:p>
        </p:txBody>
      </p:sp>
    </p:spTree>
    <p:extLst>
      <p:ext uri="{BB962C8B-B14F-4D97-AF65-F5344CB8AC3E}">
        <p14:creationId xmlns:p14="http://schemas.microsoft.com/office/powerpoint/2010/main" val="171193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51921F-00AD-E170-1606-7B6E94E3BF9B}"/>
              </a:ext>
            </a:extLst>
          </p:cNvPr>
          <p:cNvSpPr>
            <a:spLocks noGrp="1"/>
          </p:cNvSpPr>
          <p:nvPr>
            <p:ph type="title"/>
          </p:nvPr>
        </p:nvSpPr>
        <p:spPr/>
        <p:txBody>
          <a:bodyPr/>
          <a:lstStyle/>
          <a:p>
            <a:r>
              <a:rPr lang="en-US" dirty="0"/>
              <a:t>Lecture Recap</a:t>
            </a:r>
          </a:p>
        </p:txBody>
      </p:sp>
      <p:sp>
        <p:nvSpPr>
          <p:cNvPr id="5" name="Text Placeholder 4">
            <a:extLst>
              <a:ext uri="{FF2B5EF4-FFF2-40B4-BE49-F238E27FC236}">
                <a16:creationId xmlns:a16="http://schemas.microsoft.com/office/drawing/2014/main" id="{47D3F91D-8BCC-0629-F80F-059A376B5FA9}"/>
              </a:ext>
            </a:extLst>
          </p:cNvPr>
          <p:cNvSpPr>
            <a:spLocks noGrp="1"/>
          </p:cNvSpPr>
          <p:nvPr>
            <p:ph type="body" idx="1"/>
          </p:nvPr>
        </p:nvSpPr>
        <p:spPr/>
        <p:txBody>
          <a:bodyPr/>
          <a:lstStyle/>
          <a:p>
            <a:r>
              <a:rPr lang="en-US" dirty="0"/>
              <a:t>What is one thing you remember from the lecture?</a:t>
            </a:r>
          </a:p>
        </p:txBody>
      </p:sp>
    </p:spTree>
    <p:extLst>
      <p:ext uri="{BB962C8B-B14F-4D97-AF65-F5344CB8AC3E}">
        <p14:creationId xmlns:p14="http://schemas.microsoft.com/office/powerpoint/2010/main" val="50047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355682"/>
          </a:xfrm>
        </p:spPr>
        <p:txBody>
          <a:bodyPr>
            <a:normAutofit fontScale="90000"/>
          </a:bodyPr>
          <a:lstStyle/>
          <a:p>
            <a:r>
              <a:rPr lang="en-SG" sz="2400" b="0" i="0" u="none" strike="noStrike" dirty="0">
                <a:solidFill>
                  <a:srgbClr val="2F3348"/>
                </a:solidFill>
                <a:effectLst/>
                <a:latin typeface="Inter var"/>
              </a:rPr>
              <a:t>Will we crash into another galaxy?</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p:sp>
        <p:nvSpPr>
          <p:cNvPr id="14" name="Cloud 13">
            <a:extLst>
              <a:ext uri="{FF2B5EF4-FFF2-40B4-BE49-F238E27FC236}">
                <a16:creationId xmlns:a16="http://schemas.microsoft.com/office/drawing/2014/main" id="{EFDA6DA0-A068-5A66-75ED-ECE100A2A76C}"/>
              </a:ext>
            </a:extLst>
          </p:cNvPr>
          <p:cNvSpPr/>
          <p:nvPr/>
        </p:nvSpPr>
        <p:spPr>
          <a:xfrm>
            <a:off x="9863447" y="234176"/>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Wait, does this happen?</a:t>
            </a:r>
          </a:p>
        </p:txBody>
      </p:sp>
      <p:sp>
        <p:nvSpPr>
          <p:cNvPr id="3" name="TextBox 2">
            <a:extLst>
              <a:ext uri="{FF2B5EF4-FFF2-40B4-BE49-F238E27FC236}">
                <a16:creationId xmlns:a16="http://schemas.microsoft.com/office/drawing/2014/main" id="{B65F3C27-3AA5-E8D4-C422-22E9D7F33D59}"/>
              </a:ext>
            </a:extLst>
          </p:cNvPr>
          <p:cNvSpPr txBox="1"/>
          <p:nvPr/>
        </p:nvSpPr>
        <p:spPr>
          <a:xfrm>
            <a:off x="5579031" y="3044279"/>
            <a:ext cx="1033937" cy="769441"/>
          </a:xfrm>
          <a:prstGeom prst="rect">
            <a:avLst/>
          </a:prstGeom>
          <a:noFill/>
        </p:spPr>
        <p:txBody>
          <a:bodyPr wrap="none" rtlCol="0">
            <a:spAutoFit/>
          </a:bodyPr>
          <a:lstStyle/>
          <a:p>
            <a:r>
              <a:rPr lang="en-US" sz="4400" dirty="0"/>
              <a:t>Yes.</a:t>
            </a:r>
          </a:p>
        </p:txBody>
      </p:sp>
    </p:spTree>
    <p:extLst>
      <p:ext uri="{BB962C8B-B14F-4D97-AF65-F5344CB8AC3E}">
        <p14:creationId xmlns:p14="http://schemas.microsoft.com/office/powerpoint/2010/main" val="2324114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355682"/>
          </a:xfrm>
        </p:spPr>
        <p:txBody>
          <a:bodyPr>
            <a:normAutofit fontScale="90000"/>
          </a:bodyPr>
          <a:lstStyle/>
          <a:p>
            <a:r>
              <a:rPr lang="en-SG" sz="2400" b="0" i="0" u="none" strike="noStrike" dirty="0">
                <a:solidFill>
                  <a:srgbClr val="2F3348"/>
                </a:solidFill>
                <a:effectLst/>
                <a:latin typeface="Inter var"/>
              </a:rPr>
              <a:t>Will we crash into another galaxy?</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p:sp>
        <p:nvSpPr>
          <p:cNvPr id="14" name="Cloud 13">
            <a:extLst>
              <a:ext uri="{FF2B5EF4-FFF2-40B4-BE49-F238E27FC236}">
                <a16:creationId xmlns:a16="http://schemas.microsoft.com/office/drawing/2014/main" id="{EFDA6DA0-A068-5A66-75ED-ECE100A2A76C}"/>
              </a:ext>
            </a:extLst>
          </p:cNvPr>
          <p:cNvSpPr/>
          <p:nvPr/>
        </p:nvSpPr>
        <p:spPr>
          <a:xfrm>
            <a:off x="9863447" y="234176"/>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Wait, does this happen?</a:t>
            </a:r>
          </a:p>
        </p:txBody>
      </p:sp>
      <p:sp>
        <p:nvSpPr>
          <p:cNvPr id="3" name="TextBox 2">
            <a:extLst>
              <a:ext uri="{FF2B5EF4-FFF2-40B4-BE49-F238E27FC236}">
                <a16:creationId xmlns:a16="http://schemas.microsoft.com/office/drawing/2014/main" id="{B65F3C27-3AA5-E8D4-C422-22E9D7F33D59}"/>
              </a:ext>
            </a:extLst>
          </p:cNvPr>
          <p:cNvSpPr txBox="1"/>
          <p:nvPr/>
        </p:nvSpPr>
        <p:spPr>
          <a:xfrm>
            <a:off x="3332262" y="3044279"/>
            <a:ext cx="5527475" cy="769441"/>
          </a:xfrm>
          <a:prstGeom prst="rect">
            <a:avLst/>
          </a:prstGeom>
          <a:noFill/>
        </p:spPr>
        <p:txBody>
          <a:bodyPr wrap="none" rtlCol="0">
            <a:spAutoFit/>
          </a:bodyPr>
          <a:lstStyle/>
          <a:p>
            <a:r>
              <a:rPr lang="en-US" sz="4400" dirty="0"/>
              <a:t>It will happen to us too.</a:t>
            </a:r>
          </a:p>
        </p:txBody>
      </p:sp>
    </p:spTree>
    <p:extLst>
      <p:ext uri="{BB962C8B-B14F-4D97-AF65-F5344CB8AC3E}">
        <p14:creationId xmlns:p14="http://schemas.microsoft.com/office/powerpoint/2010/main" val="2979962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355682"/>
          </a:xfrm>
        </p:spPr>
        <p:txBody>
          <a:bodyPr>
            <a:normAutofit fontScale="90000"/>
          </a:bodyPr>
          <a:lstStyle/>
          <a:p>
            <a:r>
              <a:rPr lang="en-SG" sz="2400" b="0" i="0" u="none" strike="noStrike" dirty="0">
                <a:solidFill>
                  <a:srgbClr val="2F3348"/>
                </a:solidFill>
                <a:effectLst/>
                <a:latin typeface="Inter var"/>
              </a:rPr>
              <a:t>Will we crash into another galaxy?</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p:sp>
        <p:nvSpPr>
          <p:cNvPr id="14" name="Cloud 13">
            <a:extLst>
              <a:ext uri="{FF2B5EF4-FFF2-40B4-BE49-F238E27FC236}">
                <a16:creationId xmlns:a16="http://schemas.microsoft.com/office/drawing/2014/main" id="{EFDA6DA0-A068-5A66-75ED-ECE100A2A76C}"/>
              </a:ext>
            </a:extLst>
          </p:cNvPr>
          <p:cNvSpPr/>
          <p:nvPr/>
        </p:nvSpPr>
        <p:spPr>
          <a:xfrm>
            <a:off x="9863447" y="234176"/>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Wait, does this happen?</a:t>
            </a:r>
          </a:p>
        </p:txBody>
      </p:sp>
      <p:pic>
        <p:nvPicPr>
          <p:cNvPr id="5" name="STScI-01EVSM4RHQJVQCRT755W06EX5A">
            <a:hlinkClick r:id="" action="ppaction://media"/>
            <a:extLst>
              <a:ext uri="{FF2B5EF4-FFF2-40B4-BE49-F238E27FC236}">
                <a16:creationId xmlns:a16="http://schemas.microsoft.com/office/drawing/2014/main" id="{DEB3FC2E-D1A9-4142-608A-5E5C17C064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9902"/>
            <a:ext cx="12192000" cy="6858000"/>
          </a:xfrm>
          <a:prstGeom prst="rect">
            <a:avLst/>
          </a:prstGeom>
        </p:spPr>
      </p:pic>
      <p:sp>
        <p:nvSpPr>
          <p:cNvPr id="6" name="Rectangle 5">
            <a:extLst>
              <a:ext uri="{FF2B5EF4-FFF2-40B4-BE49-F238E27FC236}">
                <a16:creationId xmlns:a16="http://schemas.microsoft.com/office/drawing/2014/main" id="{60880E20-85B5-A06E-3575-F12F250437EE}"/>
              </a:ext>
            </a:extLst>
          </p:cNvPr>
          <p:cNvSpPr/>
          <p:nvPr/>
        </p:nvSpPr>
        <p:spPr>
          <a:xfrm>
            <a:off x="4373880" y="6445983"/>
            <a:ext cx="7818120" cy="35568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Simulation of galaxy collisions, compared with Hubble Space Telescope images</a:t>
            </a:r>
          </a:p>
        </p:txBody>
      </p:sp>
    </p:spTree>
    <p:extLst>
      <p:ext uri="{BB962C8B-B14F-4D97-AF65-F5344CB8AC3E}">
        <p14:creationId xmlns:p14="http://schemas.microsoft.com/office/powerpoint/2010/main" val="183893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6" fill="hold"/>
                                        <p:tgtEl>
                                          <p:spTgt spid="5"/>
                                        </p:tgtEl>
                                      </p:cBhvr>
                                    </p:cmd>
                                  </p:childTnLst>
                                </p:cTn>
                              </p:par>
                              <p:par>
                                <p:cTn id="7" presetID="10" presetClass="exit" presetSubtype="0" fill="hold" grpId="0" nodeType="withEffect">
                                  <p:stCondLst>
                                    <p:cond delay="3000"/>
                                  </p:stCondLst>
                                  <p:childTnLst>
                                    <p:animEffect transition="out" filter="fade">
                                      <p:cBhvr>
                                        <p:cTn id="8" dur="2000"/>
                                        <p:tgtEl>
                                          <p:spTgt spid="6"/>
                                        </p:tgtEl>
                                      </p:cBhvr>
                                    </p:animEffect>
                                    <p:set>
                                      <p:cBhvr>
                                        <p:cTn id="9"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355682"/>
          </a:xfrm>
        </p:spPr>
        <p:txBody>
          <a:bodyPr>
            <a:normAutofit fontScale="90000"/>
          </a:bodyPr>
          <a:lstStyle/>
          <a:p>
            <a:r>
              <a:rPr lang="en-SG" sz="2400" b="0" i="0" u="none" strike="noStrike" dirty="0">
                <a:solidFill>
                  <a:srgbClr val="2F3348"/>
                </a:solidFill>
                <a:effectLst/>
                <a:latin typeface="Inter var"/>
              </a:rPr>
              <a:t>Will we crash into another galaxy?</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p:sp>
        <p:nvSpPr>
          <p:cNvPr id="14" name="Cloud 13">
            <a:extLst>
              <a:ext uri="{FF2B5EF4-FFF2-40B4-BE49-F238E27FC236}">
                <a16:creationId xmlns:a16="http://schemas.microsoft.com/office/drawing/2014/main" id="{EFDA6DA0-A068-5A66-75ED-ECE100A2A76C}"/>
              </a:ext>
            </a:extLst>
          </p:cNvPr>
          <p:cNvSpPr/>
          <p:nvPr/>
        </p:nvSpPr>
        <p:spPr>
          <a:xfrm>
            <a:off x="9863447" y="234176"/>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Wait, does this happen?</a:t>
            </a:r>
          </a:p>
        </p:txBody>
      </p:sp>
      <p:pic>
        <p:nvPicPr>
          <p:cNvPr id="6" name="Picture 5" descr="A galaxy in space with text&#10;&#10;Description automatically generated">
            <a:extLst>
              <a:ext uri="{FF2B5EF4-FFF2-40B4-BE49-F238E27FC236}">
                <a16:creationId xmlns:a16="http://schemas.microsoft.com/office/drawing/2014/main" id="{562812C2-462B-7FDD-9E95-55A3224648DD}"/>
              </a:ext>
            </a:extLst>
          </p:cNvPr>
          <p:cNvPicPr>
            <a:picLocks noChangeAspect="1"/>
          </p:cNvPicPr>
          <p:nvPr/>
        </p:nvPicPr>
        <p:blipFill>
          <a:blip r:embed="rId2"/>
          <a:stretch>
            <a:fillRect/>
          </a:stretch>
        </p:blipFill>
        <p:spPr>
          <a:xfrm>
            <a:off x="1005654" y="1423657"/>
            <a:ext cx="10180692" cy="6287783"/>
          </a:xfrm>
          <a:prstGeom prst="rect">
            <a:avLst/>
          </a:prstGeom>
        </p:spPr>
      </p:pic>
    </p:spTree>
    <p:extLst>
      <p:ext uri="{BB962C8B-B14F-4D97-AF65-F5344CB8AC3E}">
        <p14:creationId xmlns:p14="http://schemas.microsoft.com/office/powerpoint/2010/main" val="2477269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355682"/>
          </a:xfrm>
        </p:spPr>
        <p:txBody>
          <a:bodyPr>
            <a:normAutofit fontScale="90000"/>
          </a:bodyPr>
          <a:lstStyle/>
          <a:p>
            <a:r>
              <a:rPr lang="en-SG" sz="2400" b="0" i="0" u="none" strike="noStrike" dirty="0">
                <a:solidFill>
                  <a:srgbClr val="2F3348"/>
                </a:solidFill>
                <a:effectLst/>
                <a:latin typeface="Inter var"/>
              </a:rPr>
              <a:t>Will we crash into another galaxy?</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p:sp>
        <p:nvSpPr>
          <p:cNvPr id="14" name="Cloud 13">
            <a:extLst>
              <a:ext uri="{FF2B5EF4-FFF2-40B4-BE49-F238E27FC236}">
                <a16:creationId xmlns:a16="http://schemas.microsoft.com/office/drawing/2014/main" id="{EFDA6DA0-A068-5A66-75ED-ECE100A2A76C}"/>
              </a:ext>
            </a:extLst>
          </p:cNvPr>
          <p:cNvSpPr/>
          <p:nvPr/>
        </p:nvSpPr>
        <p:spPr>
          <a:xfrm>
            <a:off x="9863447" y="234176"/>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Wait, does this happen?</a:t>
            </a:r>
          </a:p>
        </p:txBody>
      </p:sp>
      <p:sp>
        <p:nvSpPr>
          <p:cNvPr id="3" name="TextBox 2">
            <a:extLst>
              <a:ext uri="{FF2B5EF4-FFF2-40B4-BE49-F238E27FC236}">
                <a16:creationId xmlns:a16="http://schemas.microsoft.com/office/drawing/2014/main" id="{B65F3C27-3AA5-E8D4-C422-22E9D7F33D59}"/>
              </a:ext>
            </a:extLst>
          </p:cNvPr>
          <p:cNvSpPr txBox="1"/>
          <p:nvPr/>
        </p:nvSpPr>
        <p:spPr>
          <a:xfrm>
            <a:off x="1843072" y="3044279"/>
            <a:ext cx="8505855" cy="769441"/>
          </a:xfrm>
          <a:prstGeom prst="rect">
            <a:avLst/>
          </a:prstGeom>
          <a:noFill/>
        </p:spPr>
        <p:txBody>
          <a:bodyPr wrap="none" rtlCol="0">
            <a:spAutoFit/>
          </a:bodyPr>
          <a:lstStyle/>
          <a:p>
            <a:r>
              <a:rPr lang="en-US" sz="4400" dirty="0"/>
              <a:t>It will make a spectacular night show.</a:t>
            </a:r>
          </a:p>
        </p:txBody>
      </p:sp>
    </p:spTree>
    <p:extLst>
      <p:ext uri="{BB962C8B-B14F-4D97-AF65-F5344CB8AC3E}">
        <p14:creationId xmlns:p14="http://schemas.microsoft.com/office/powerpoint/2010/main" val="2105837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355682"/>
          </a:xfrm>
        </p:spPr>
        <p:txBody>
          <a:bodyPr>
            <a:normAutofit fontScale="90000"/>
          </a:bodyPr>
          <a:lstStyle/>
          <a:p>
            <a:r>
              <a:rPr lang="en-SG" sz="2400" b="0" i="0" u="none" strike="noStrike" dirty="0">
                <a:solidFill>
                  <a:srgbClr val="2F3348"/>
                </a:solidFill>
                <a:effectLst/>
                <a:latin typeface="Inter var"/>
              </a:rPr>
              <a:t>Will we crash into another galaxy?</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p:sp>
        <p:nvSpPr>
          <p:cNvPr id="14" name="Cloud 13">
            <a:extLst>
              <a:ext uri="{FF2B5EF4-FFF2-40B4-BE49-F238E27FC236}">
                <a16:creationId xmlns:a16="http://schemas.microsoft.com/office/drawing/2014/main" id="{EFDA6DA0-A068-5A66-75ED-ECE100A2A76C}"/>
              </a:ext>
            </a:extLst>
          </p:cNvPr>
          <p:cNvSpPr/>
          <p:nvPr/>
        </p:nvSpPr>
        <p:spPr>
          <a:xfrm>
            <a:off x="9863447" y="234176"/>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Wait, does this happen?</a:t>
            </a:r>
          </a:p>
        </p:txBody>
      </p:sp>
      <p:sp>
        <p:nvSpPr>
          <p:cNvPr id="3" name="TextBox 2">
            <a:extLst>
              <a:ext uri="{FF2B5EF4-FFF2-40B4-BE49-F238E27FC236}">
                <a16:creationId xmlns:a16="http://schemas.microsoft.com/office/drawing/2014/main" id="{B65F3C27-3AA5-E8D4-C422-22E9D7F33D59}"/>
              </a:ext>
            </a:extLst>
          </p:cNvPr>
          <p:cNvSpPr txBox="1"/>
          <p:nvPr/>
        </p:nvSpPr>
        <p:spPr>
          <a:xfrm>
            <a:off x="3317034" y="3044279"/>
            <a:ext cx="5557932" cy="769441"/>
          </a:xfrm>
          <a:prstGeom prst="rect">
            <a:avLst/>
          </a:prstGeom>
          <a:noFill/>
        </p:spPr>
        <p:txBody>
          <a:bodyPr wrap="none" rtlCol="0">
            <a:spAutoFit/>
          </a:bodyPr>
          <a:lstStyle/>
          <a:p>
            <a:r>
              <a:rPr lang="en-US" sz="4400" dirty="0"/>
              <a:t>We won’t be alive for it.</a:t>
            </a:r>
          </a:p>
        </p:txBody>
      </p:sp>
    </p:spTree>
    <p:extLst>
      <p:ext uri="{BB962C8B-B14F-4D97-AF65-F5344CB8AC3E}">
        <p14:creationId xmlns:p14="http://schemas.microsoft.com/office/powerpoint/2010/main" val="80711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31900" y="234176"/>
            <a:ext cx="8214179" cy="355682"/>
          </a:xfrm>
        </p:spPr>
        <p:txBody>
          <a:bodyPr>
            <a:normAutofit fontScale="90000"/>
          </a:bodyPr>
          <a:lstStyle/>
          <a:p>
            <a:r>
              <a:rPr lang="en-SG" sz="2400" b="0" i="0" u="none" strike="noStrike" dirty="0">
                <a:solidFill>
                  <a:srgbClr val="2F3348"/>
                </a:solidFill>
                <a:effectLst/>
                <a:latin typeface="Inter var"/>
              </a:rPr>
              <a:t>Will we crash into another galaxy?</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6</a:t>
            </a:r>
          </a:p>
        </p:txBody>
      </p:sp>
      <p:sp>
        <p:nvSpPr>
          <p:cNvPr id="14" name="Cloud 13">
            <a:extLst>
              <a:ext uri="{FF2B5EF4-FFF2-40B4-BE49-F238E27FC236}">
                <a16:creationId xmlns:a16="http://schemas.microsoft.com/office/drawing/2014/main" id="{EFDA6DA0-A068-5A66-75ED-ECE100A2A76C}"/>
              </a:ext>
            </a:extLst>
          </p:cNvPr>
          <p:cNvSpPr/>
          <p:nvPr/>
        </p:nvSpPr>
        <p:spPr>
          <a:xfrm>
            <a:off x="9863447" y="234176"/>
            <a:ext cx="2043112" cy="9473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Wait, does this happen?</a:t>
            </a:r>
          </a:p>
        </p:txBody>
      </p:sp>
      <p:sp>
        <p:nvSpPr>
          <p:cNvPr id="3" name="TextBox 2">
            <a:extLst>
              <a:ext uri="{FF2B5EF4-FFF2-40B4-BE49-F238E27FC236}">
                <a16:creationId xmlns:a16="http://schemas.microsoft.com/office/drawing/2014/main" id="{B65F3C27-3AA5-E8D4-C422-22E9D7F33D59}"/>
              </a:ext>
            </a:extLst>
          </p:cNvPr>
          <p:cNvSpPr txBox="1"/>
          <p:nvPr/>
        </p:nvSpPr>
        <p:spPr>
          <a:xfrm>
            <a:off x="3429244" y="3044279"/>
            <a:ext cx="5333511" cy="769441"/>
          </a:xfrm>
          <a:prstGeom prst="rect">
            <a:avLst/>
          </a:prstGeom>
          <a:noFill/>
        </p:spPr>
        <p:txBody>
          <a:bodyPr wrap="none" rtlCol="0">
            <a:spAutoFit/>
          </a:bodyPr>
          <a:lstStyle/>
          <a:p>
            <a:r>
              <a:rPr lang="en-US" sz="4400" dirty="0"/>
              <a:t>Neither will the Sun </a:t>
            </a:r>
            <a:r>
              <a:rPr lang="en-US" sz="4400" dirty="0">
                <a:sym typeface="Wingdings" pitchFamily="2" charset="2"/>
              </a:rPr>
              <a:t></a:t>
            </a:r>
            <a:endParaRPr lang="en-US" sz="4400" dirty="0"/>
          </a:p>
        </p:txBody>
      </p:sp>
      <p:sp>
        <p:nvSpPr>
          <p:cNvPr id="5" name="TextBox 4">
            <a:extLst>
              <a:ext uri="{FF2B5EF4-FFF2-40B4-BE49-F238E27FC236}">
                <a16:creationId xmlns:a16="http://schemas.microsoft.com/office/drawing/2014/main" id="{7A3A7E0C-7F17-D04C-98BF-4528A96323E0}"/>
              </a:ext>
            </a:extLst>
          </p:cNvPr>
          <p:cNvSpPr txBox="1"/>
          <p:nvPr/>
        </p:nvSpPr>
        <p:spPr>
          <a:xfrm>
            <a:off x="5699760" y="46634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02543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F233-B7C5-FB5D-FF20-EB254E2319F1}"/>
              </a:ext>
            </a:extLst>
          </p:cNvPr>
          <p:cNvSpPr>
            <a:spLocks noGrp="1"/>
          </p:cNvSpPr>
          <p:nvPr>
            <p:ph type="title"/>
          </p:nvPr>
        </p:nvSpPr>
        <p:spPr>
          <a:xfrm>
            <a:off x="1473390" y="1826096"/>
            <a:ext cx="3149221" cy="2142699"/>
          </a:xfrm>
        </p:spPr>
        <p:txBody>
          <a:bodyPr vert="horz" lIns="91440" tIns="45720" rIns="91440" bIns="45720" rtlCol="0" anchor="b">
            <a:normAutofit/>
          </a:bodyPr>
          <a:lstStyle/>
          <a:p>
            <a:pPr algn="ctr"/>
            <a:r>
              <a:rPr lang="en-US" dirty="0"/>
              <a:t>Airy Disc Demo</a:t>
            </a:r>
          </a:p>
        </p:txBody>
      </p:sp>
      <p:pic>
        <p:nvPicPr>
          <p:cNvPr id="7" name="Content Placeholder 6" descr="A red circle with black background&#10;&#10;Description automatically generated">
            <a:extLst>
              <a:ext uri="{FF2B5EF4-FFF2-40B4-BE49-F238E27FC236}">
                <a16:creationId xmlns:a16="http://schemas.microsoft.com/office/drawing/2014/main" id="{D12DCE22-78F9-7B08-4FAE-2DF6DB1F6F47}"/>
              </a:ext>
            </a:extLst>
          </p:cNvPr>
          <p:cNvPicPr>
            <a:picLocks noGrp="1" noChangeAspect="1"/>
          </p:cNvPicPr>
          <p:nvPr>
            <p:ph idx="1"/>
          </p:nvPr>
        </p:nvPicPr>
        <p:blipFill>
          <a:blip r:embed="rId2"/>
          <a:stretch>
            <a:fillRect/>
          </a:stretch>
        </p:blipFill>
        <p:spPr>
          <a:xfrm>
            <a:off x="6075003" y="644971"/>
            <a:ext cx="5571565" cy="5571565"/>
          </a:xfrm>
          <a:prstGeom prst="rect">
            <a:avLst/>
          </a:prstGeom>
        </p:spPr>
      </p:pic>
    </p:spTree>
    <p:extLst>
      <p:ext uri="{BB962C8B-B14F-4D97-AF65-F5344CB8AC3E}">
        <p14:creationId xmlns:p14="http://schemas.microsoft.com/office/powerpoint/2010/main" val="326179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988909" y="2845048"/>
            <a:ext cx="8214179" cy="1929904"/>
          </a:xfrm>
        </p:spPr>
        <p:txBody>
          <a:bodyPr>
            <a:normAutofit/>
          </a:bodyPr>
          <a:lstStyle/>
          <a:p>
            <a:r>
              <a:rPr lang="en-SG" sz="2400" b="0" i="0" u="none" strike="noStrike" dirty="0">
                <a:solidFill>
                  <a:srgbClr val="2F3348"/>
                </a:solidFill>
                <a:effectLst/>
                <a:latin typeface="Inter var"/>
              </a:rPr>
              <a:t>Oh no! Matthew has stolen the SPS telescope again! This time around, he has brought it into the mangroves in </a:t>
            </a:r>
            <a:r>
              <a:rPr lang="en-SG" sz="2400" b="0" i="0" u="none" strike="noStrike" dirty="0" err="1">
                <a:solidFill>
                  <a:srgbClr val="2F3348"/>
                </a:solidFill>
                <a:effectLst/>
                <a:latin typeface="Inter var"/>
              </a:rPr>
              <a:t>Pulau</a:t>
            </a:r>
            <a:r>
              <a:rPr lang="en-SG" sz="2400" b="0" i="0" u="none" strike="noStrike" dirty="0">
                <a:solidFill>
                  <a:srgbClr val="2F3348"/>
                </a:solidFill>
                <a:effectLst/>
                <a:latin typeface="Inter var"/>
              </a:rPr>
              <a:t> Ubin, and is using it to observe fireflies. Assuming that he is 50m away from the fireflies, and fireflies are blinking yellow (580nm), how far apart must they be for him to discern them apart?</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7</a:t>
            </a:r>
          </a:p>
        </p:txBody>
      </p:sp>
      <p:sp>
        <p:nvSpPr>
          <p:cNvPr id="6" name="TextBox 5">
            <a:extLst>
              <a:ext uri="{FF2B5EF4-FFF2-40B4-BE49-F238E27FC236}">
                <a16:creationId xmlns:a16="http://schemas.microsoft.com/office/drawing/2014/main" id="{940A19E4-F982-F1E9-7F5E-E8DF7DFB8A6E}"/>
              </a:ext>
            </a:extLst>
          </p:cNvPr>
          <p:cNvSpPr txBox="1"/>
          <p:nvPr/>
        </p:nvSpPr>
        <p:spPr>
          <a:xfrm>
            <a:off x="4077658" y="1150799"/>
            <a:ext cx="4036682" cy="769441"/>
          </a:xfrm>
          <a:prstGeom prst="rect">
            <a:avLst/>
          </a:prstGeom>
          <a:noFill/>
        </p:spPr>
        <p:txBody>
          <a:bodyPr wrap="none" rtlCol="0">
            <a:spAutoFit/>
          </a:bodyPr>
          <a:lstStyle/>
          <a:p>
            <a:r>
              <a:rPr lang="en-US" sz="4400" dirty="0"/>
              <a:t>Class Discussion</a:t>
            </a:r>
          </a:p>
        </p:txBody>
      </p:sp>
      <p:sp>
        <p:nvSpPr>
          <p:cNvPr id="13" name="TextBox 12">
            <a:extLst>
              <a:ext uri="{FF2B5EF4-FFF2-40B4-BE49-F238E27FC236}">
                <a16:creationId xmlns:a16="http://schemas.microsoft.com/office/drawing/2014/main" id="{377110D6-2609-5BFF-9179-2BA7C9FB9B1A}"/>
              </a:ext>
            </a:extLst>
          </p:cNvPr>
          <p:cNvSpPr txBox="1"/>
          <p:nvPr/>
        </p:nvSpPr>
        <p:spPr>
          <a:xfrm>
            <a:off x="4095419" y="5337869"/>
            <a:ext cx="4018921" cy="369332"/>
          </a:xfrm>
          <a:prstGeom prst="rect">
            <a:avLst/>
          </a:prstGeom>
          <a:noFill/>
        </p:spPr>
        <p:txBody>
          <a:bodyPr wrap="none" rtlCol="0">
            <a:spAutoFit/>
          </a:bodyPr>
          <a:lstStyle/>
          <a:p>
            <a:r>
              <a:rPr lang="en-US" i="1" dirty="0"/>
              <a:t>The SPS telescope has an aperture of 15.24cm.</a:t>
            </a:r>
          </a:p>
        </p:txBody>
      </p:sp>
    </p:spTree>
    <p:extLst>
      <p:ext uri="{BB962C8B-B14F-4D97-AF65-F5344CB8AC3E}">
        <p14:creationId xmlns:p14="http://schemas.microsoft.com/office/powerpoint/2010/main" val="39808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3BFB-1282-11C3-A92A-6B0B4C80CC85}"/>
              </a:ext>
            </a:extLst>
          </p:cNvPr>
          <p:cNvSpPr>
            <a:spLocks noGrp="1"/>
          </p:cNvSpPr>
          <p:nvPr>
            <p:ph type="title"/>
          </p:nvPr>
        </p:nvSpPr>
        <p:spPr>
          <a:xfrm>
            <a:off x="1272629" y="234176"/>
            <a:ext cx="10431691" cy="1487944"/>
          </a:xfrm>
        </p:spPr>
        <p:txBody>
          <a:bodyPr>
            <a:normAutofit fontScale="90000"/>
          </a:bodyPr>
          <a:lstStyle/>
          <a:p>
            <a:r>
              <a:rPr lang="en-SG" sz="2400" b="0" i="0" u="none" strike="noStrike" dirty="0">
                <a:solidFill>
                  <a:srgbClr val="2F3348"/>
                </a:solidFill>
                <a:effectLst/>
                <a:latin typeface="Inter var"/>
              </a:rPr>
              <a:t>Oh no! Matthew has stolen the SPS telescope again! This time around, he has brought it into the mangroves in </a:t>
            </a:r>
            <a:r>
              <a:rPr lang="en-SG" sz="2400" b="0" i="0" u="none" strike="noStrike" dirty="0" err="1">
                <a:solidFill>
                  <a:srgbClr val="2F3348"/>
                </a:solidFill>
                <a:effectLst/>
                <a:latin typeface="Inter var"/>
              </a:rPr>
              <a:t>Pulau</a:t>
            </a:r>
            <a:r>
              <a:rPr lang="en-SG" sz="2400" b="0" i="0" u="none" strike="noStrike" dirty="0">
                <a:solidFill>
                  <a:srgbClr val="2F3348"/>
                </a:solidFill>
                <a:effectLst/>
                <a:latin typeface="Inter var"/>
              </a:rPr>
              <a:t> Ubin, and is using it to observe fireflies. Assuming that he is 50m away from the fireflies, and fireflies are blinking yellow (580nm), how far apart must they be for him to discern them apart?</a:t>
            </a:r>
            <a:endParaRPr lang="en-SG" sz="2400" dirty="0">
              <a:solidFill>
                <a:srgbClr val="2F3348"/>
              </a:solidFill>
              <a:latin typeface="Inter var"/>
            </a:endParaRPr>
          </a:p>
        </p:txBody>
      </p:sp>
      <p:sp>
        <p:nvSpPr>
          <p:cNvPr id="4" name="Folded Corner 3">
            <a:extLst>
              <a:ext uri="{FF2B5EF4-FFF2-40B4-BE49-F238E27FC236}">
                <a16:creationId xmlns:a16="http://schemas.microsoft.com/office/drawing/2014/main" id="{04BDC1BE-B815-C4DA-F367-3E47FF0482EF}"/>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7</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61691F-730C-97B1-F5FB-0BB3E0185360}"/>
                  </a:ext>
                </a:extLst>
              </p:cNvPr>
              <p:cNvSpPr txBox="1"/>
              <p:nvPr/>
            </p:nvSpPr>
            <p:spPr>
              <a:xfrm>
                <a:off x="4355262" y="2484120"/>
                <a:ext cx="4266424" cy="3050259"/>
              </a:xfrm>
              <a:prstGeom prst="rect">
                <a:avLst/>
              </a:prstGeom>
              <a:noFill/>
            </p:spPr>
            <p:txBody>
              <a:bodyPr wrap="none" rtlCol="0">
                <a:spAutoFit/>
              </a:bodyPr>
              <a:lstStyle/>
              <a:p>
                <a:r>
                  <a:rPr lang="en-US" dirty="0"/>
                  <a:t>Resolution/Airy Disc Calculation</a:t>
                </a: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𝑚𝑖𝑛</m:t>
                          </m:r>
                        </m:sub>
                      </m:sSub>
                      <m:r>
                        <a:rPr lang="en-US" b="0" i="0" smtClean="0">
                          <a:latin typeface="Cambria Math" panose="02040503050406030204" pitchFamily="18" charset="0"/>
                        </a:rPr>
                        <m:t>=1.22 </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num>
                        <m:den>
                          <m:r>
                            <a:rPr lang="en-US" b="0" i="1" smtClean="0">
                              <a:latin typeface="Cambria Math" panose="02040503050406030204" pitchFamily="18" charset="0"/>
                              <a:ea typeface="Cambria Math" panose="02040503050406030204" pitchFamily="18" charset="0"/>
                            </a:rPr>
                            <m:t>𝑑</m:t>
                          </m:r>
                        </m:den>
                      </m:f>
                    </m:oMath>
                  </m:oMathPara>
                </a14:m>
                <a:endParaRPr lang="en-US" b="0" dirty="0">
                  <a:ea typeface="Cambria Math" panose="02040503050406030204" pitchFamily="18" charset="0"/>
                </a:endParaRP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𝑚𝑖𝑛</m:t>
                          </m:r>
                        </m:sub>
                      </m:sSub>
                      <m:r>
                        <a:rPr lang="en-US" b="0" i="0" smtClean="0">
                          <a:latin typeface="Cambria Math" panose="02040503050406030204" pitchFamily="18" charset="0"/>
                        </a:rPr>
                        <m:t>=1.22 </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580</m:t>
                          </m:r>
                          <m:r>
                            <a:rPr lang="en-US" b="0" i="1" smtClean="0">
                              <a:latin typeface="Cambria Math" panose="02040503050406030204" pitchFamily="18" charset="0"/>
                              <a:ea typeface="Cambria Math" panose="02040503050406030204" pitchFamily="18" charset="0"/>
                            </a:rPr>
                            <m:t>𝑛𝑚</m:t>
                          </m:r>
                        </m:num>
                        <m:den>
                          <m:r>
                            <a:rPr lang="en-US" b="0" i="1" smtClean="0">
                              <a:latin typeface="Cambria Math" panose="02040503050406030204" pitchFamily="18" charset="0"/>
                              <a:ea typeface="Cambria Math" panose="02040503050406030204" pitchFamily="18" charset="0"/>
                            </a:rPr>
                            <m:t>50</m:t>
                          </m:r>
                          <m:r>
                            <a:rPr lang="en-US" b="0" i="1" smtClean="0">
                              <a:latin typeface="Cambria Math" panose="02040503050406030204" pitchFamily="18" charset="0"/>
                              <a:ea typeface="Cambria Math" panose="02040503050406030204" pitchFamily="18" charset="0"/>
                            </a:rPr>
                            <m:t>𝑚</m:t>
                          </m:r>
                        </m:den>
                      </m:f>
                      <m:r>
                        <a:rPr lang="en-US" b="0" i="1" smtClean="0">
                          <a:latin typeface="Cambria Math" panose="02040503050406030204" pitchFamily="18" charset="0"/>
                          <a:ea typeface="Cambria Math" panose="02040503050406030204" pitchFamily="18" charset="0"/>
                        </a:rPr>
                        <m:t>=4.64×</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−6</m:t>
                          </m:r>
                        </m:sup>
                      </m:sSup>
                      <m:r>
                        <a:rPr lang="en-US" b="0" i="1" smtClean="0">
                          <a:latin typeface="Cambria Math" panose="02040503050406030204" pitchFamily="18" charset="0"/>
                          <a:ea typeface="Cambria Math" panose="02040503050406030204" pitchFamily="18" charset="0"/>
                        </a:rPr>
                        <m:t>𝑟𝑎𝑑</m:t>
                      </m:r>
                    </m:oMath>
                  </m:oMathPara>
                </a14:m>
                <a:endParaRPr lang="en-US" dirty="0"/>
              </a:p>
              <a:p>
                <a:endParaRPr lang="en-US" dirty="0"/>
              </a:p>
              <a:p>
                <a:r>
                  <a:rPr lang="en-US" dirty="0"/>
                  <a:t>Distance:</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𝑚𝑖𝑛</m:t>
                                      </m:r>
                                    </m:sub>
                                  </m:sSub>
                                </m:num>
                                <m:den>
                                  <m:r>
                                    <a:rPr lang="en-US" b="0" i="1" smtClean="0">
                                      <a:latin typeface="Cambria Math" panose="02040503050406030204" pitchFamily="18" charset="0"/>
                                    </a:rPr>
                                    <m:t>2</m:t>
                                  </m:r>
                                </m:den>
                              </m:f>
                            </m:e>
                          </m:d>
                        </m:e>
                      </m:func>
                      <m:r>
                        <a:rPr lang="en-US" b="0" i="1" smtClean="0">
                          <a:latin typeface="Cambria Math" panose="02040503050406030204" pitchFamily="18" charset="0"/>
                        </a:rPr>
                        <m:t>=0.000232</m:t>
                      </m:r>
                      <m:r>
                        <a:rPr lang="en-US" b="0" i="1" smtClean="0">
                          <a:latin typeface="Cambria Math" panose="02040503050406030204" pitchFamily="18" charset="0"/>
                        </a:rPr>
                        <m:t>𝑚</m:t>
                      </m:r>
                      <m:r>
                        <a:rPr lang="en-US" b="0" i="1" smtClean="0">
                          <a:latin typeface="Cambria Math" panose="02040503050406030204" pitchFamily="18" charset="0"/>
                        </a:rPr>
                        <m:t>=0.232</m:t>
                      </m:r>
                      <m:r>
                        <a:rPr lang="en-US" b="0" i="1" smtClean="0">
                          <a:latin typeface="Cambria Math" panose="02040503050406030204" pitchFamily="18" charset="0"/>
                        </a:rPr>
                        <m:t>𝑚𝑚</m:t>
                      </m:r>
                    </m:oMath>
                  </m:oMathPara>
                </a14:m>
                <a:endParaRPr lang="en-US" dirty="0"/>
              </a:p>
            </p:txBody>
          </p:sp>
        </mc:Choice>
        <mc:Fallback xmlns="">
          <p:sp>
            <p:nvSpPr>
              <p:cNvPr id="3" name="TextBox 2">
                <a:extLst>
                  <a:ext uri="{FF2B5EF4-FFF2-40B4-BE49-F238E27FC236}">
                    <a16:creationId xmlns:a16="http://schemas.microsoft.com/office/drawing/2014/main" id="{3361691F-730C-97B1-F5FB-0BB3E0185360}"/>
                  </a:ext>
                </a:extLst>
              </p:cNvPr>
              <p:cNvSpPr txBox="1">
                <a:spLocks noRot="1" noChangeAspect="1" noMove="1" noResize="1" noEditPoints="1" noAdjustHandles="1" noChangeArrowheads="1" noChangeShapeType="1" noTextEdit="1"/>
              </p:cNvSpPr>
              <p:nvPr/>
            </p:nvSpPr>
            <p:spPr>
              <a:xfrm>
                <a:off x="4355262" y="2484120"/>
                <a:ext cx="4266424" cy="3050259"/>
              </a:xfrm>
              <a:prstGeom prst="rect">
                <a:avLst/>
              </a:prstGeom>
              <a:blipFill>
                <a:blip r:embed="rId3"/>
                <a:stretch>
                  <a:fillRect l="-1187" t="-830" b="-415"/>
                </a:stretch>
              </a:blipFill>
            </p:spPr>
            <p:txBody>
              <a:bodyPr/>
              <a:lstStyle/>
              <a:p>
                <a:r>
                  <a:rPr lang="en-US">
                    <a:noFill/>
                  </a:rPr>
                  <a:t> </a:t>
                </a:r>
              </a:p>
            </p:txBody>
          </p:sp>
        </mc:Fallback>
      </mc:AlternateContent>
    </p:spTree>
    <p:extLst>
      <p:ext uri="{BB962C8B-B14F-4D97-AF65-F5344CB8AC3E}">
        <p14:creationId xmlns:p14="http://schemas.microsoft.com/office/powerpoint/2010/main" val="493756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41B9-11FE-E1DC-473E-3049A80942F6}"/>
              </a:ext>
            </a:extLst>
          </p:cNvPr>
          <p:cNvSpPr>
            <a:spLocks noGrp="1"/>
          </p:cNvSpPr>
          <p:nvPr>
            <p:ph type="title"/>
          </p:nvPr>
        </p:nvSpPr>
        <p:spPr/>
        <p:txBody>
          <a:bodyPr/>
          <a:lstStyle/>
          <a:p>
            <a:r>
              <a:rPr lang="en-US" dirty="0"/>
              <a:t>Models of our Universe</a:t>
            </a:r>
          </a:p>
        </p:txBody>
      </p:sp>
      <p:sp>
        <p:nvSpPr>
          <p:cNvPr id="3" name="Content Placeholder 2">
            <a:extLst>
              <a:ext uri="{FF2B5EF4-FFF2-40B4-BE49-F238E27FC236}">
                <a16:creationId xmlns:a16="http://schemas.microsoft.com/office/drawing/2014/main" id="{7E8A6FAA-8B4B-DB9A-5563-88385DD3733A}"/>
              </a:ext>
            </a:extLst>
          </p:cNvPr>
          <p:cNvSpPr>
            <a:spLocks noGrp="1"/>
          </p:cNvSpPr>
          <p:nvPr>
            <p:ph idx="1"/>
          </p:nvPr>
        </p:nvSpPr>
        <p:spPr/>
        <p:txBody>
          <a:bodyPr>
            <a:normAutofit/>
          </a:bodyPr>
          <a:lstStyle/>
          <a:p>
            <a:r>
              <a:rPr lang="en-US" dirty="0"/>
              <a:t>Geocentric</a:t>
            </a:r>
          </a:p>
          <a:p>
            <a:pPr lvl="1"/>
            <a:r>
              <a:rPr lang="en-US" dirty="0"/>
              <a:t>Humans thought we were the best</a:t>
            </a:r>
          </a:p>
          <a:p>
            <a:pPr lvl="1"/>
            <a:r>
              <a:rPr lang="en-US" dirty="0"/>
              <a:t>Supported by the church!</a:t>
            </a:r>
          </a:p>
        </p:txBody>
      </p:sp>
      <p:pic>
        <p:nvPicPr>
          <p:cNvPr id="4" name="Picture 3" descr="A diagram of the solar system&#10;&#10;Description automatically generated">
            <a:extLst>
              <a:ext uri="{FF2B5EF4-FFF2-40B4-BE49-F238E27FC236}">
                <a16:creationId xmlns:a16="http://schemas.microsoft.com/office/drawing/2014/main" id="{E00864C5-0F91-C74B-E42F-94A51A0477E9}"/>
              </a:ext>
            </a:extLst>
          </p:cNvPr>
          <p:cNvPicPr>
            <a:picLocks noChangeAspect="1"/>
          </p:cNvPicPr>
          <p:nvPr/>
        </p:nvPicPr>
        <p:blipFill>
          <a:blip r:embed="rId2"/>
          <a:stretch>
            <a:fillRect/>
          </a:stretch>
        </p:blipFill>
        <p:spPr>
          <a:xfrm>
            <a:off x="6881552" y="2023864"/>
            <a:ext cx="4571995" cy="4312387"/>
          </a:xfrm>
          <a:prstGeom prst="rect">
            <a:avLst/>
          </a:prstGeom>
        </p:spPr>
      </p:pic>
    </p:spTree>
    <p:extLst>
      <p:ext uri="{BB962C8B-B14F-4D97-AF65-F5344CB8AC3E}">
        <p14:creationId xmlns:p14="http://schemas.microsoft.com/office/powerpoint/2010/main" val="113351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6">
            <a:extLst>
              <a:ext uri="{FF2B5EF4-FFF2-40B4-BE49-F238E27FC236}">
                <a16:creationId xmlns:a16="http://schemas.microsoft.com/office/drawing/2014/main" id="{3FCEE4E2-3E10-DA38-F8AB-2BDB43827B20}"/>
              </a:ext>
            </a:extLst>
          </p:cNvPr>
          <p:cNvPicPr>
            <a:picLocks noChangeAspect="1"/>
          </p:cNvPicPr>
          <p:nvPr/>
        </p:nvPicPr>
        <p:blipFill rotWithShape="1">
          <a:blip r:embed="rId2"/>
          <a:srcRect t="9914" b="5816"/>
          <a:stretch/>
        </p:blipFill>
        <p:spPr>
          <a:xfrm>
            <a:off x="20" y="10"/>
            <a:ext cx="12191979" cy="6857989"/>
          </a:xfrm>
          <a:prstGeom prst="rect">
            <a:avLst/>
          </a:prstGeom>
        </p:spPr>
      </p:pic>
      <p:sp>
        <p:nvSpPr>
          <p:cNvPr id="4" name="Title 3">
            <a:extLst>
              <a:ext uri="{FF2B5EF4-FFF2-40B4-BE49-F238E27FC236}">
                <a16:creationId xmlns:a16="http://schemas.microsoft.com/office/drawing/2014/main" id="{3A7BDDA1-6F82-E5DF-6B96-84A72C3A2AD9}"/>
              </a:ext>
            </a:extLst>
          </p:cNvPr>
          <p:cNvSpPr>
            <a:spLocks noGrp="1"/>
          </p:cNvSpPr>
          <p:nvPr>
            <p:ph type="title"/>
          </p:nvPr>
        </p:nvSpPr>
        <p:spPr>
          <a:xfrm>
            <a:off x="7569389" y="1826096"/>
            <a:ext cx="3149221" cy="2142699"/>
          </a:xfrm>
        </p:spPr>
        <p:txBody>
          <a:bodyPr vert="horz" lIns="91440" tIns="45720" rIns="91440" bIns="45720" rtlCol="0" anchor="b">
            <a:normAutofit/>
          </a:bodyPr>
          <a:lstStyle/>
          <a:p>
            <a:pPr algn="ctr"/>
            <a:r>
              <a:rPr lang="en-US" sz="4000" dirty="0"/>
              <a:t>Questions</a:t>
            </a:r>
          </a:p>
        </p:txBody>
      </p:sp>
      <p:sp>
        <p:nvSpPr>
          <p:cNvPr id="5" name="Text Placeholder 4">
            <a:extLst>
              <a:ext uri="{FF2B5EF4-FFF2-40B4-BE49-F238E27FC236}">
                <a16:creationId xmlns:a16="http://schemas.microsoft.com/office/drawing/2014/main" id="{9E7C80A1-2CF6-E4C7-3C4D-F52775ADB0AE}"/>
              </a:ext>
            </a:extLst>
          </p:cNvPr>
          <p:cNvSpPr>
            <a:spLocks noGrp="1"/>
          </p:cNvSpPr>
          <p:nvPr>
            <p:ph type="body" idx="1"/>
          </p:nvPr>
        </p:nvSpPr>
        <p:spPr>
          <a:xfrm>
            <a:off x="7690513" y="4196605"/>
            <a:ext cx="2906973" cy="948601"/>
          </a:xfrm>
        </p:spPr>
        <p:txBody>
          <a:bodyPr vert="horz" lIns="91440" tIns="45720" rIns="91440" bIns="45720" rtlCol="0" anchor="t">
            <a:normAutofit/>
          </a:bodyPr>
          <a:lstStyle/>
          <a:p>
            <a:pPr algn="ctr"/>
            <a:endParaRPr lang="en-US" sz="2000" cap="all" spc="300" dirty="0"/>
          </a:p>
        </p:txBody>
      </p:sp>
    </p:spTree>
    <p:extLst>
      <p:ext uri="{BB962C8B-B14F-4D97-AF65-F5344CB8AC3E}">
        <p14:creationId xmlns:p14="http://schemas.microsoft.com/office/powerpoint/2010/main" val="1739285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6">
            <a:extLst>
              <a:ext uri="{FF2B5EF4-FFF2-40B4-BE49-F238E27FC236}">
                <a16:creationId xmlns:a16="http://schemas.microsoft.com/office/drawing/2014/main" id="{3FCEE4E2-3E10-DA38-F8AB-2BDB43827B20}"/>
              </a:ext>
            </a:extLst>
          </p:cNvPr>
          <p:cNvPicPr>
            <a:picLocks noChangeAspect="1"/>
          </p:cNvPicPr>
          <p:nvPr/>
        </p:nvPicPr>
        <p:blipFill rotWithShape="1">
          <a:blip r:embed="rId2"/>
          <a:srcRect t="9914" b="5816"/>
          <a:stretch/>
        </p:blipFill>
        <p:spPr>
          <a:xfrm>
            <a:off x="20" y="10"/>
            <a:ext cx="12191979" cy="6857989"/>
          </a:xfrm>
          <a:prstGeom prst="rect">
            <a:avLst/>
          </a:prstGeom>
        </p:spPr>
      </p:pic>
      <p:sp>
        <p:nvSpPr>
          <p:cNvPr id="4" name="Title 3">
            <a:extLst>
              <a:ext uri="{FF2B5EF4-FFF2-40B4-BE49-F238E27FC236}">
                <a16:creationId xmlns:a16="http://schemas.microsoft.com/office/drawing/2014/main" id="{3A7BDDA1-6F82-E5DF-6B96-84A72C3A2AD9}"/>
              </a:ext>
            </a:extLst>
          </p:cNvPr>
          <p:cNvSpPr>
            <a:spLocks noGrp="1"/>
          </p:cNvSpPr>
          <p:nvPr>
            <p:ph type="title"/>
          </p:nvPr>
        </p:nvSpPr>
        <p:spPr>
          <a:xfrm>
            <a:off x="7569389" y="1826096"/>
            <a:ext cx="3149221" cy="2142699"/>
          </a:xfrm>
        </p:spPr>
        <p:txBody>
          <a:bodyPr vert="horz" lIns="91440" tIns="45720" rIns="91440" bIns="45720" rtlCol="0" anchor="b">
            <a:normAutofit/>
          </a:bodyPr>
          <a:lstStyle/>
          <a:p>
            <a:pPr algn="ctr"/>
            <a:r>
              <a:rPr lang="en-US" sz="4000" dirty="0"/>
              <a:t>Fin.</a:t>
            </a:r>
          </a:p>
        </p:txBody>
      </p:sp>
      <p:sp>
        <p:nvSpPr>
          <p:cNvPr id="5" name="Text Placeholder 4">
            <a:extLst>
              <a:ext uri="{FF2B5EF4-FFF2-40B4-BE49-F238E27FC236}">
                <a16:creationId xmlns:a16="http://schemas.microsoft.com/office/drawing/2014/main" id="{9E7C80A1-2CF6-E4C7-3C4D-F52775ADB0AE}"/>
              </a:ext>
            </a:extLst>
          </p:cNvPr>
          <p:cNvSpPr>
            <a:spLocks noGrp="1"/>
          </p:cNvSpPr>
          <p:nvPr>
            <p:ph type="body" idx="1"/>
          </p:nvPr>
        </p:nvSpPr>
        <p:spPr>
          <a:xfrm>
            <a:off x="7690513" y="4196605"/>
            <a:ext cx="2906973" cy="948601"/>
          </a:xfrm>
        </p:spPr>
        <p:txBody>
          <a:bodyPr vert="horz" lIns="91440" tIns="45720" rIns="91440" bIns="45720" rtlCol="0" anchor="t">
            <a:normAutofit/>
          </a:bodyPr>
          <a:lstStyle/>
          <a:p>
            <a:pPr algn="ctr"/>
            <a:endParaRPr lang="en-US" sz="2000" cap="all" spc="300" dirty="0"/>
          </a:p>
        </p:txBody>
      </p:sp>
    </p:spTree>
    <p:extLst>
      <p:ext uri="{BB962C8B-B14F-4D97-AF65-F5344CB8AC3E}">
        <p14:creationId xmlns:p14="http://schemas.microsoft.com/office/powerpoint/2010/main" val="353471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41B9-11FE-E1DC-473E-3049A80942F6}"/>
              </a:ext>
            </a:extLst>
          </p:cNvPr>
          <p:cNvSpPr>
            <a:spLocks noGrp="1"/>
          </p:cNvSpPr>
          <p:nvPr>
            <p:ph type="title"/>
          </p:nvPr>
        </p:nvSpPr>
        <p:spPr/>
        <p:txBody>
          <a:bodyPr/>
          <a:lstStyle/>
          <a:p>
            <a:r>
              <a:rPr lang="en-US" dirty="0"/>
              <a:t>Models of our Universe</a:t>
            </a:r>
          </a:p>
        </p:txBody>
      </p:sp>
      <p:sp>
        <p:nvSpPr>
          <p:cNvPr id="3" name="Content Placeholder 2">
            <a:extLst>
              <a:ext uri="{FF2B5EF4-FFF2-40B4-BE49-F238E27FC236}">
                <a16:creationId xmlns:a16="http://schemas.microsoft.com/office/drawing/2014/main" id="{7E8A6FAA-8B4B-DB9A-5563-88385DD3733A}"/>
              </a:ext>
            </a:extLst>
          </p:cNvPr>
          <p:cNvSpPr>
            <a:spLocks noGrp="1"/>
          </p:cNvSpPr>
          <p:nvPr>
            <p:ph idx="1"/>
          </p:nvPr>
        </p:nvSpPr>
        <p:spPr/>
        <p:txBody>
          <a:bodyPr>
            <a:normAutofit/>
          </a:bodyPr>
          <a:lstStyle/>
          <a:p>
            <a:r>
              <a:rPr lang="en-US" dirty="0"/>
              <a:t>Geocentric</a:t>
            </a:r>
          </a:p>
          <a:p>
            <a:pPr lvl="1"/>
            <a:r>
              <a:rPr lang="en-US" dirty="0"/>
              <a:t>Humans thought we were the best</a:t>
            </a:r>
          </a:p>
          <a:p>
            <a:pPr lvl="1"/>
            <a:r>
              <a:rPr lang="en-US" dirty="0"/>
              <a:t>Supported by the church!</a:t>
            </a:r>
          </a:p>
          <a:p>
            <a:r>
              <a:rPr lang="en-US" dirty="0"/>
              <a:t>Heliocentric</a:t>
            </a:r>
          </a:p>
          <a:p>
            <a:pPr lvl="1"/>
            <a:r>
              <a:rPr lang="en-US" dirty="0"/>
              <a:t>An accurate model</a:t>
            </a:r>
          </a:p>
        </p:txBody>
      </p:sp>
      <p:pic>
        <p:nvPicPr>
          <p:cNvPr id="4" name="Picture 3" descr="A diagram of the solar system&#10;&#10;Description automatically generated">
            <a:extLst>
              <a:ext uri="{FF2B5EF4-FFF2-40B4-BE49-F238E27FC236}">
                <a16:creationId xmlns:a16="http://schemas.microsoft.com/office/drawing/2014/main" id="{AF07C7DB-9F1C-A576-045E-679F5790AA51}"/>
              </a:ext>
            </a:extLst>
          </p:cNvPr>
          <p:cNvPicPr>
            <a:picLocks noChangeAspect="1"/>
          </p:cNvPicPr>
          <p:nvPr/>
        </p:nvPicPr>
        <p:blipFill>
          <a:blip r:embed="rId2"/>
          <a:stretch>
            <a:fillRect/>
          </a:stretch>
        </p:blipFill>
        <p:spPr>
          <a:xfrm>
            <a:off x="7404430" y="2031359"/>
            <a:ext cx="4211717" cy="3650155"/>
          </a:xfrm>
          <a:prstGeom prst="rect">
            <a:avLst/>
          </a:prstGeom>
        </p:spPr>
      </p:pic>
    </p:spTree>
    <p:extLst>
      <p:ext uri="{BB962C8B-B14F-4D97-AF65-F5344CB8AC3E}">
        <p14:creationId xmlns:p14="http://schemas.microsoft.com/office/powerpoint/2010/main" val="2304756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41B9-11FE-E1DC-473E-3049A80942F6}"/>
              </a:ext>
            </a:extLst>
          </p:cNvPr>
          <p:cNvSpPr>
            <a:spLocks noGrp="1"/>
          </p:cNvSpPr>
          <p:nvPr>
            <p:ph type="title"/>
          </p:nvPr>
        </p:nvSpPr>
        <p:spPr/>
        <p:txBody>
          <a:bodyPr/>
          <a:lstStyle/>
          <a:p>
            <a:r>
              <a:rPr lang="en-US" dirty="0"/>
              <a:t>Models of our Universe</a:t>
            </a:r>
          </a:p>
        </p:txBody>
      </p:sp>
      <p:sp>
        <p:nvSpPr>
          <p:cNvPr id="3" name="Content Placeholder 2">
            <a:extLst>
              <a:ext uri="{FF2B5EF4-FFF2-40B4-BE49-F238E27FC236}">
                <a16:creationId xmlns:a16="http://schemas.microsoft.com/office/drawing/2014/main" id="{7E8A6FAA-8B4B-DB9A-5563-88385DD3733A}"/>
              </a:ext>
            </a:extLst>
          </p:cNvPr>
          <p:cNvSpPr>
            <a:spLocks noGrp="1"/>
          </p:cNvSpPr>
          <p:nvPr>
            <p:ph idx="1"/>
          </p:nvPr>
        </p:nvSpPr>
        <p:spPr/>
        <p:txBody>
          <a:bodyPr>
            <a:normAutofit/>
          </a:bodyPr>
          <a:lstStyle/>
          <a:p>
            <a:r>
              <a:rPr lang="en-US" dirty="0"/>
              <a:t>Geocentric</a:t>
            </a:r>
          </a:p>
          <a:p>
            <a:pPr lvl="1"/>
            <a:r>
              <a:rPr lang="en-US" dirty="0"/>
              <a:t>Humans thought we were the best</a:t>
            </a:r>
          </a:p>
          <a:p>
            <a:pPr lvl="1"/>
            <a:r>
              <a:rPr lang="en-US" dirty="0"/>
              <a:t>Supported by the church!</a:t>
            </a:r>
          </a:p>
          <a:p>
            <a:r>
              <a:rPr lang="en-US" dirty="0"/>
              <a:t>Heliocentric</a:t>
            </a:r>
          </a:p>
          <a:p>
            <a:pPr lvl="1"/>
            <a:r>
              <a:rPr lang="en-US" dirty="0"/>
              <a:t>An accurate model</a:t>
            </a:r>
          </a:p>
          <a:p>
            <a:r>
              <a:rPr lang="en-US" dirty="0"/>
              <a:t>Geo-Heliocentric</a:t>
            </a:r>
          </a:p>
          <a:p>
            <a:pPr lvl="1"/>
            <a:r>
              <a:rPr lang="en-US" dirty="0"/>
              <a:t>Tycho Brahe 🤡 copied both their homework and said it was BOTH!</a:t>
            </a:r>
          </a:p>
        </p:txBody>
      </p:sp>
      <p:pic>
        <p:nvPicPr>
          <p:cNvPr id="5" name="Picture 4" descr="A diagram of the solar system&#10;&#10;Description automatically generated">
            <a:extLst>
              <a:ext uri="{FF2B5EF4-FFF2-40B4-BE49-F238E27FC236}">
                <a16:creationId xmlns:a16="http://schemas.microsoft.com/office/drawing/2014/main" id="{AC771E83-0CA3-A529-8842-81336A210268}"/>
              </a:ext>
            </a:extLst>
          </p:cNvPr>
          <p:cNvPicPr>
            <a:picLocks noChangeAspect="1"/>
          </p:cNvPicPr>
          <p:nvPr/>
        </p:nvPicPr>
        <p:blipFill>
          <a:blip r:embed="rId2"/>
          <a:stretch>
            <a:fillRect/>
          </a:stretch>
        </p:blipFill>
        <p:spPr>
          <a:xfrm>
            <a:off x="6563624" y="199051"/>
            <a:ext cx="5346306" cy="4098412"/>
          </a:xfrm>
          <a:prstGeom prst="rect">
            <a:avLst/>
          </a:prstGeom>
        </p:spPr>
      </p:pic>
    </p:spTree>
    <p:extLst>
      <p:ext uri="{BB962C8B-B14F-4D97-AF65-F5344CB8AC3E}">
        <p14:creationId xmlns:p14="http://schemas.microsoft.com/office/powerpoint/2010/main" val="2006340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1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3" name="Freeform: Shape 1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7" name="Rectangle 16">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6">
            <a:extLst>
              <a:ext uri="{FF2B5EF4-FFF2-40B4-BE49-F238E27FC236}">
                <a16:creationId xmlns:a16="http://schemas.microsoft.com/office/drawing/2014/main" id="{3FCEE4E2-3E10-DA38-F8AB-2BDB43827B20}"/>
              </a:ext>
            </a:extLst>
          </p:cNvPr>
          <p:cNvPicPr>
            <a:picLocks noChangeAspect="1"/>
          </p:cNvPicPr>
          <p:nvPr/>
        </p:nvPicPr>
        <p:blipFill rotWithShape="1">
          <a:blip r:embed="rId2"/>
          <a:srcRect t="9914" b="5816"/>
          <a:stretch/>
        </p:blipFill>
        <p:spPr>
          <a:xfrm>
            <a:off x="20" y="10"/>
            <a:ext cx="12191979" cy="6857989"/>
          </a:xfrm>
          <a:prstGeom prst="rect">
            <a:avLst/>
          </a:prstGeom>
        </p:spPr>
      </p:pic>
      <p:sp useBgFill="1">
        <p:nvSpPr>
          <p:cNvPr id="29" name="Freeform: Shape 18">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5594"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A7BDDA1-6F82-E5DF-6B96-84A72C3A2AD9}"/>
              </a:ext>
            </a:extLst>
          </p:cNvPr>
          <p:cNvSpPr>
            <a:spLocks noGrp="1"/>
          </p:cNvSpPr>
          <p:nvPr>
            <p:ph type="title"/>
          </p:nvPr>
        </p:nvSpPr>
        <p:spPr>
          <a:xfrm>
            <a:off x="7569389" y="1826096"/>
            <a:ext cx="3149221" cy="2142699"/>
          </a:xfrm>
        </p:spPr>
        <p:txBody>
          <a:bodyPr vert="horz" lIns="91440" tIns="45720" rIns="91440" bIns="45720" rtlCol="0" anchor="b">
            <a:normAutofit/>
          </a:bodyPr>
          <a:lstStyle/>
          <a:p>
            <a:pPr algn="ctr"/>
            <a:r>
              <a:rPr lang="en-US" sz="4000"/>
              <a:t>Discussion</a:t>
            </a:r>
          </a:p>
        </p:txBody>
      </p:sp>
      <p:sp>
        <p:nvSpPr>
          <p:cNvPr id="5" name="Text Placeholder 4">
            <a:extLst>
              <a:ext uri="{FF2B5EF4-FFF2-40B4-BE49-F238E27FC236}">
                <a16:creationId xmlns:a16="http://schemas.microsoft.com/office/drawing/2014/main" id="{9E7C80A1-2CF6-E4C7-3C4D-F52775ADB0AE}"/>
              </a:ext>
            </a:extLst>
          </p:cNvPr>
          <p:cNvSpPr>
            <a:spLocks noGrp="1"/>
          </p:cNvSpPr>
          <p:nvPr>
            <p:ph type="body" idx="1"/>
          </p:nvPr>
        </p:nvSpPr>
        <p:spPr>
          <a:xfrm>
            <a:off x="7690513" y="4196605"/>
            <a:ext cx="2906973" cy="948601"/>
          </a:xfrm>
        </p:spPr>
        <p:txBody>
          <a:bodyPr vert="horz" lIns="91440" tIns="45720" rIns="91440" bIns="45720" rtlCol="0" anchor="t">
            <a:normAutofit/>
          </a:bodyPr>
          <a:lstStyle/>
          <a:p>
            <a:pPr algn="ctr"/>
            <a:endParaRPr lang="en-US" sz="2000" cap="all" spc="300"/>
          </a:p>
        </p:txBody>
      </p:sp>
      <p:sp>
        <p:nvSpPr>
          <p:cNvPr id="21" name="Freeform: Shape 20">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6827"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9547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F5A75-6D1D-BD3A-7490-487C8D9DCC56}"/>
              </a:ext>
            </a:extLst>
          </p:cNvPr>
          <p:cNvSpPr>
            <a:spLocks noGrp="1"/>
          </p:cNvSpPr>
          <p:nvPr>
            <p:ph type="title"/>
          </p:nvPr>
        </p:nvSpPr>
        <p:spPr>
          <a:xfrm>
            <a:off x="831850" y="1883229"/>
            <a:ext cx="9059282" cy="3303133"/>
          </a:xfrm>
        </p:spPr>
        <p:txBody>
          <a:bodyPr>
            <a:normAutofit/>
          </a:bodyPr>
          <a:lstStyle/>
          <a:p>
            <a:r>
              <a:rPr lang="en-US" dirty="0"/>
              <a:t>Why do ancient stargazers call planets "wandering stars"?</a:t>
            </a:r>
          </a:p>
        </p:txBody>
      </p:sp>
      <p:sp>
        <p:nvSpPr>
          <p:cNvPr id="4" name="Folded Corner 3">
            <a:extLst>
              <a:ext uri="{FF2B5EF4-FFF2-40B4-BE49-F238E27FC236}">
                <a16:creationId xmlns:a16="http://schemas.microsoft.com/office/drawing/2014/main" id="{0C71BB32-53B3-111E-F028-52522F8E2F01}"/>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1</a:t>
            </a:r>
          </a:p>
        </p:txBody>
      </p:sp>
    </p:spTree>
    <p:extLst>
      <p:ext uri="{BB962C8B-B14F-4D97-AF65-F5344CB8AC3E}">
        <p14:creationId xmlns:p14="http://schemas.microsoft.com/office/powerpoint/2010/main" val="2892102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41B50A-3675-D4B2-B819-0CD44C7EFF89}"/>
              </a:ext>
            </a:extLst>
          </p:cNvPr>
          <p:cNvSpPr>
            <a:spLocks noGrp="1"/>
          </p:cNvSpPr>
          <p:nvPr>
            <p:ph type="body" idx="1"/>
          </p:nvPr>
        </p:nvSpPr>
        <p:spPr>
          <a:xfrm>
            <a:off x="831850" y="2228850"/>
            <a:ext cx="8214179" cy="2043113"/>
          </a:xfrm>
        </p:spPr>
        <p:txBody>
          <a:bodyPr>
            <a:normAutofit/>
          </a:bodyPr>
          <a:lstStyle/>
          <a:p>
            <a:r>
              <a:rPr lang="en-US" dirty="0"/>
              <a:t>Relative to the background stars, planets move around and do not stay together with them.</a:t>
            </a:r>
          </a:p>
          <a:p>
            <a:endParaRPr lang="en-US" dirty="0"/>
          </a:p>
          <a:p>
            <a:r>
              <a:rPr lang="en-US" dirty="0"/>
              <a:t>Demo in </a:t>
            </a:r>
            <a:r>
              <a:rPr lang="en-US" i="1" dirty="0" err="1"/>
              <a:t>Stellarium</a:t>
            </a:r>
            <a:endParaRPr lang="en-US" i="1" dirty="0"/>
          </a:p>
        </p:txBody>
      </p:sp>
      <p:pic>
        <p:nvPicPr>
          <p:cNvPr id="4" name="Content Placeholder 4" descr="A moon and stars in the sky&#10;&#10;Description automatically generated">
            <a:extLst>
              <a:ext uri="{FF2B5EF4-FFF2-40B4-BE49-F238E27FC236}">
                <a16:creationId xmlns:a16="http://schemas.microsoft.com/office/drawing/2014/main" id="{C00C8236-4B3B-4464-CBB1-7541CF47C0F1}"/>
              </a:ext>
            </a:extLst>
          </p:cNvPr>
          <p:cNvPicPr>
            <a:picLocks noChangeAspect="1"/>
          </p:cNvPicPr>
          <p:nvPr/>
        </p:nvPicPr>
        <p:blipFill>
          <a:blip r:embed="rId2"/>
          <a:stretch>
            <a:fillRect/>
          </a:stretch>
        </p:blipFill>
        <p:spPr>
          <a:xfrm>
            <a:off x="474663" y="325607"/>
            <a:ext cx="1339499" cy="1339499"/>
          </a:xfrm>
          <a:prstGeom prst="rect">
            <a:avLst/>
          </a:prstGeom>
        </p:spPr>
      </p:pic>
    </p:spTree>
    <p:extLst>
      <p:ext uri="{BB962C8B-B14F-4D97-AF65-F5344CB8AC3E}">
        <p14:creationId xmlns:p14="http://schemas.microsoft.com/office/powerpoint/2010/main" val="268666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A160F-E8D9-CFDC-2EA7-B4F5A24BB670}"/>
              </a:ext>
            </a:extLst>
          </p:cNvPr>
          <p:cNvSpPr>
            <a:spLocks noGrp="1"/>
          </p:cNvSpPr>
          <p:nvPr>
            <p:ph type="title"/>
          </p:nvPr>
        </p:nvSpPr>
        <p:spPr/>
        <p:txBody>
          <a:bodyPr>
            <a:noAutofit/>
          </a:bodyPr>
          <a:lstStyle/>
          <a:p>
            <a:r>
              <a:rPr lang="en-US" sz="4000" dirty="0"/>
              <a:t>Does the Sun rise in the East?</a:t>
            </a:r>
            <a:br>
              <a:rPr lang="en-US" sz="4000" dirty="0"/>
            </a:br>
            <a:r>
              <a:rPr lang="en-US" sz="4000" dirty="0"/>
              <a:t>Same position in the East everyday?</a:t>
            </a:r>
          </a:p>
        </p:txBody>
      </p:sp>
      <p:sp>
        <p:nvSpPr>
          <p:cNvPr id="3" name="Text Placeholder 2">
            <a:extLst>
              <a:ext uri="{FF2B5EF4-FFF2-40B4-BE49-F238E27FC236}">
                <a16:creationId xmlns:a16="http://schemas.microsoft.com/office/drawing/2014/main" id="{13FD9B2C-3648-9F73-12F2-86083571F578}"/>
              </a:ext>
            </a:extLst>
          </p:cNvPr>
          <p:cNvSpPr>
            <a:spLocks noGrp="1"/>
          </p:cNvSpPr>
          <p:nvPr>
            <p:ph type="body" idx="1"/>
          </p:nvPr>
        </p:nvSpPr>
        <p:spPr/>
        <p:txBody>
          <a:bodyPr>
            <a:normAutofit fontScale="70000" lnSpcReduction="20000"/>
          </a:bodyPr>
          <a:lstStyle/>
          <a:p>
            <a:r>
              <a:rPr lang="en-US" dirty="0"/>
              <a:t>Set the time to around 6:30-7:00 am to see the sunrise. Increase the date by a month repeatedly. Does the position of sunrise change over the year? Describe your observations.</a:t>
            </a:r>
          </a:p>
        </p:txBody>
      </p:sp>
      <p:pic>
        <p:nvPicPr>
          <p:cNvPr id="4" name="Content Placeholder 4" descr="A moon and stars in the sky&#10;&#10;Description automatically generated">
            <a:extLst>
              <a:ext uri="{FF2B5EF4-FFF2-40B4-BE49-F238E27FC236}">
                <a16:creationId xmlns:a16="http://schemas.microsoft.com/office/drawing/2014/main" id="{1D3723DD-DA88-E499-5132-C5E5ADB86756}"/>
              </a:ext>
            </a:extLst>
          </p:cNvPr>
          <p:cNvPicPr>
            <a:picLocks noChangeAspect="1"/>
          </p:cNvPicPr>
          <p:nvPr/>
        </p:nvPicPr>
        <p:blipFill>
          <a:blip r:embed="rId2"/>
          <a:stretch>
            <a:fillRect/>
          </a:stretch>
        </p:blipFill>
        <p:spPr>
          <a:xfrm>
            <a:off x="831850" y="1175102"/>
            <a:ext cx="2359693" cy="2359693"/>
          </a:xfrm>
          <a:prstGeom prst="rect">
            <a:avLst/>
          </a:prstGeom>
        </p:spPr>
      </p:pic>
      <p:sp>
        <p:nvSpPr>
          <p:cNvPr id="5" name="Folded Corner 4">
            <a:extLst>
              <a:ext uri="{FF2B5EF4-FFF2-40B4-BE49-F238E27FC236}">
                <a16:creationId xmlns:a16="http://schemas.microsoft.com/office/drawing/2014/main" id="{9E835808-EDAA-2DC4-5476-A4DFA6A4B874}"/>
              </a:ext>
            </a:extLst>
          </p:cNvPr>
          <p:cNvSpPr/>
          <p:nvPr/>
        </p:nvSpPr>
        <p:spPr>
          <a:xfrm>
            <a:off x="285441" y="234176"/>
            <a:ext cx="796227" cy="713678"/>
          </a:xfrm>
          <a:prstGeom prst="foldedCorner">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600" dirty="0">
                <a:solidFill>
                  <a:schemeClr val="tx1"/>
                </a:solidFill>
                <a:latin typeface="Century Gothic" panose="020B0502020202020204" pitchFamily="34" charset="0"/>
              </a:rPr>
              <a:t>2</a:t>
            </a:r>
          </a:p>
        </p:txBody>
      </p:sp>
    </p:spTree>
    <p:extLst>
      <p:ext uri="{BB962C8B-B14F-4D97-AF65-F5344CB8AC3E}">
        <p14:creationId xmlns:p14="http://schemas.microsoft.com/office/powerpoint/2010/main" val="4219056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arrakeshVTI">
  <a:themeElements>
    <a:clrScheme name="AnalogousFromDarkSeedLeftStep">
      <a:dk1>
        <a:srgbClr val="000000"/>
      </a:dk1>
      <a:lt1>
        <a:srgbClr val="FFFFFF"/>
      </a:lt1>
      <a:dk2>
        <a:srgbClr val="311B25"/>
      </a:dk2>
      <a:lt2>
        <a:srgbClr val="F0F3F2"/>
      </a:lt2>
      <a:accent1>
        <a:srgbClr val="C34D82"/>
      </a:accent1>
      <a:accent2>
        <a:srgbClr val="B13BA1"/>
      </a:accent2>
      <a:accent3>
        <a:srgbClr val="A24DC3"/>
      </a:accent3>
      <a:accent4>
        <a:srgbClr val="5F3BB1"/>
      </a:accent4>
      <a:accent5>
        <a:srgbClr val="4D5AC3"/>
      </a:accent5>
      <a:accent6>
        <a:srgbClr val="3B7AB1"/>
      </a:accent6>
      <a:hlink>
        <a:srgbClr val="655FC9"/>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4901</TotalTime>
  <Words>1178</Words>
  <Application>Microsoft Office PowerPoint</Application>
  <PresentationFormat>Widescreen</PresentationFormat>
  <Paragraphs>170</Paragraphs>
  <Slides>31</Slides>
  <Notes>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Inter var</vt:lpstr>
      <vt:lpstr>KaTeX_Math</vt:lpstr>
      <vt:lpstr>Arial</vt:lpstr>
      <vt:lpstr>Calibri</vt:lpstr>
      <vt:lpstr>Cambria Math</vt:lpstr>
      <vt:lpstr>Century Gothic</vt:lpstr>
      <vt:lpstr>Goudy Old Style</vt:lpstr>
      <vt:lpstr>MarrakeshVTI</vt:lpstr>
      <vt:lpstr>Discovering the Universe</vt:lpstr>
      <vt:lpstr>Lecture Recap</vt:lpstr>
      <vt:lpstr>Models of our Universe</vt:lpstr>
      <vt:lpstr>Models of our Universe</vt:lpstr>
      <vt:lpstr>Models of our Universe</vt:lpstr>
      <vt:lpstr>Discussion</vt:lpstr>
      <vt:lpstr>Why do ancient stargazers call planets "wandering stars"?</vt:lpstr>
      <vt:lpstr>PowerPoint Presentation</vt:lpstr>
      <vt:lpstr>Does the Sun rise in the East? Same position in the East everyday?</vt:lpstr>
      <vt:lpstr>Group Discussions</vt:lpstr>
      <vt:lpstr>It takes 365 days for Earth to complete 1 revolution (2 π radians) around the Sun. What is the angular speed (rad/s) and speed (m/s) of Earth in the rest frame of the Sun?</vt:lpstr>
      <vt:lpstr>Suppose you want to reach Alpha Centauri (nearest star to us) in 100 years. How fast do we need to move? How about reaching Andromeda Galaxy (nearest galaxy to us) in 100 years?</vt:lpstr>
      <vt:lpstr>Suppose you want to reach Alpha Centauri (nearest star to us) in 100 years. How fast do we need to move? How about reaching Andromeda Galaxy (nearest galaxy to us) in 100 years?</vt:lpstr>
      <vt:lpstr>Suppose you want to reach Alpha Centauri (nearest star to us) in 100 years. How fast do we need to move? How about reaching Andromeda Galaxy (nearest galaxy to us) in 100 years?</vt:lpstr>
      <vt:lpstr>Find the Moon's and Sun' angular size at their respective minimum and maximum distance from Earth.</vt:lpstr>
      <vt:lpstr>Find the Moon's and Sun' angular size at their respective minimum and maximum distance from Earth.</vt:lpstr>
      <vt:lpstr>Find the Moon's and Sun' angular size at their respective minimum and maximum distance from Earth.</vt:lpstr>
      <vt:lpstr>Will we crash into another galaxy?</vt:lpstr>
      <vt:lpstr>Will we crash into another galaxy?</vt:lpstr>
      <vt:lpstr>Will we crash into another galaxy?</vt:lpstr>
      <vt:lpstr>Will we crash into another galaxy?</vt:lpstr>
      <vt:lpstr>Will we crash into another galaxy?</vt:lpstr>
      <vt:lpstr>Will we crash into another galaxy?</vt:lpstr>
      <vt:lpstr>Will we crash into another galaxy?</vt:lpstr>
      <vt:lpstr>Will we crash into another galaxy?</vt:lpstr>
      <vt:lpstr>Will we crash into another galaxy?</vt:lpstr>
      <vt:lpstr>Airy Disc Demo</vt:lpstr>
      <vt:lpstr>Oh no! Matthew has stolen the SPS telescope again! This time around, he has brought it into the mangroves in Pulau Ubin, and is using it to observe fireflies. Assuming that he is 50m away from the fireflies, and fireflies are blinking yellow (580nm), how far apart must they be for him to discern them apart?</vt:lpstr>
      <vt:lpstr>Oh no! Matthew has stolen the SPS telescope again! This time around, he has brought it into the mangroves in Pulau Ubin, and is using it to observe fireflies. Assuming that he is 50m away from the fireflies, and fireflies are blinking yellow (580nm), how far apart must they be for him to discern them apart?</vt:lpstr>
      <vt:lpstr>Questions</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the Universe</dc:title>
  <dc:creator>Matthew Sung Weixiang</dc:creator>
  <cp:lastModifiedBy>Zhi han lim</cp:lastModifiedBy>
  <cp:revision>11</cp:revision>
  <dcterms:created xsi:type="dcterms:W3CDTF">2023-08-18T09:19:48Z</dcterms:created>
  <dcterms:modified xsi:type="dcterms:W3CDTF">2023-08-29T09:43:20Z</dcterms:modified>
</cp:coreProperties>
</file>